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434" r:id="rId3"/>
    <p:sldId id="373" r:id="rId4"/>
    <p:sldId id="370" r:id="rId5"/>
    <p:sldId id="472" r:id="rId6"/>
    <p:sldId id="526" r:id="rId7"/>
    <p:sldId id="527" r:id="rId8"/>
    <p:sldId id="376" r:id="rId9"/>
    <p:sldId id="474" r:id="rId10"/>
    <p:sldId id="477" r:id="rId11"/>
    <p:sldId id="478" r:id="rId12"/>
    <p:sldId id="479" r:id="rId13"/>
    <p:sldId id="480" r:id="rId14"/>
    <p:sldId id="516" r:id="rId15"/>
    <p:sldId id="481" r:id="rId16"/>
    <p:sldId id="482" r:id="rId17"/>
    <p:sldId id="517" r:id="rId18"/>
    <p:sldId id="513" r:id="rId19"/>
    <p:sldId id="514" r:id="rId20"/>
    <p:sldId id="515" r:id="rId21"/>
    <p:sldId id="483" r:id="rId22"/>
    <p:sldId id="511" r:id="rId23"/>
    <p:sldId id="512" r:id="rId24"/>
    <p:sldId id="484" r:id="rId25"/>
    <p:sldId id="507" r:id="rId26"/>
    <p:sldId id="489" r:id="rId27"/>
    <p:sldId id="490" r:id="rId28"/>
    <p:sldId id="510" r:id="rId29"/>
    <p:sldId id="491" r:id="rId30"/>
    <p:sldId id="492" r:id="rId31"/>
    <p:sldId id="493" r:id="rId32"/>
    <p:sldId id="494" r:id="rId33"/>
    <p:sldId id="495" r:id="rId34"/>
    <p:sldId id="529" r:id="rId35"/>
    <p:sldId id="530" r:id="rId36"/>
    <p:sldId id="531" r:id="rId37"/>
    <p:sldId id="533" r:id="rId38"/>
    <p:sldId id="534" r:id="rId39"/>
    <p:sldId id="535" r:id="rId40"/>
    <p:sldId id="532" r:id="rId41"/>
    <p:sldId id="523" r:id="rId42"/>
    <p:sldId id="528" r:id="rId43"/>
    <p:sldId id="52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0465F2-D7D8-459C-8EC5-9DD67A0D1AEE}">
          <p14:sldIdLst>
            <p14:sldId id="256"/>
            <p14:sldId id="434"/>
            <p14:sldId id="373"/>
            <p14:sldId id="370"/>
            <p14:sldId id="472"/>
            <p14:sldId id="526"/>
            <p14:sldId id="527"/>
            <p14:sldId id="376"/>
            <p14:sldId id="474"/>
            <p14:sldId id="477"/>
            <p14:sldId id="478"/>
            <p14:sldId id="479"/>
            <p14:sldId id="480"/>
            <p14:sldId id="516"/>
            <p14:sldId id="481"/>
            <p14:sldId id="482"/>
            <p14:sldId id="517"/>
            <p14:sldId id="513"/>
            <p14:sldId id="514"/>
            <p14:sldId id="515"/>
            <p14:sldId id="483"/>
            <p14:sldId id="511"/>
            <p14:sldId id="512"/>
            <p14:sldId id="484"/>
            <p14:sldId id="507"/>
            <p14:sldId id="489"/>
            <p14:sldId id="490"/>
            <p14:sldId id="510"/>
            <p14:sldId id="491"/>
            <p14:sldId id="492"/>
            <p14:sldId id="493"/>
            <p14:sldId id="494"/>
            <p14:sldId id="495"/>
            <p14:sldId id="529"/>
            <p14:sldId id="530"/>
            <p14:sldId id="531"/>
            <p14:sldId id="533"/>
            <p14:sldId id="534"/>
            <p14:sldId id="535"/>
            <p14:sldId id="532"/>
            <p14:sldId id="523"/>
            <p14:sldId id="528"/>
            <p14:sldId id="5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CC99"/>
    <a:srgbClr val="0000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7532" autoAdjust="0"/>
  </p:normalViewPr>
  <p:slideViewPr>
    <p:cSldViewPr>
      <p:cViewPr>
        <p:scale>
          <a:sx n="60" d="100"/>
          <a:sy n="60" d="100"/>
        </p:scale>
        <p:origin x="-13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7997B-8057-4882-BFE6-CBA028524335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C7D3-122D-43B6-93A9-5CAE20AB5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of Big Data in Business Solutions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proliferation of platform economy and e/m-commerce has resulted in availability of very large corpus of data. Big Data is now being used to gain insight from these data corpus; machine learning is used to build predictive models from these data streams and adjust the models at high frequency and finally detecting outliers to utilize it for either leveraging a business opportunity or containing a risk. This session would discuss various aspects of the usage of the big data technologies that are being used for business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C7D3-122D-43B6-93A9-5CAE20AB5C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mining data 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C7D3-122D-43B6-93A9-5CAE20AB5C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tawave2.jpg"/>
          <p:cNvPicPr>
            <a:picLocks noChangeAspect="1"/>
          </p:cNvPicPr>
          <p:nvPr userDrawn="1"/>
        </p:nvPicPr>
        <p:blipFill>
          <a:blip r:embed="rId13"/>
          <a:srcRect l="2073" t="12308" r="2591" b="20000"/>
          <a:stretch>
            <a:fillRect/>
          </a:stretch>
        </p:blipFill>
        <p:spPr>
          <a:xfrm>
            <a:off x="0" y="6129130"/>
            <a:ext cx="8001000" cy="7288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Sumit Misra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telligence.slice.com/blog/2017/online-candy-sales-hop-up-71-percent-for-easter-but-sales-trail-behind-the-holiday-seas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record.co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+GaiaCostantin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ordstream.com/blog/ws/2017/11/07/facebook-statistics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bc.com/news/business-29617831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sumit@rssoftware.co.i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8305800" cy="1470025"/>
          </a:xfrm>
        </p:spPr>
        <p:txBody>
          <a:bodyPr/>
          <a:lstStyle/>
          <a:p>
            <a:r>
              <a:rPr lang="en-IN" dirty="0" smtClean="0"/>
              <a:t>Data Stream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23" y="3886200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Sumit Misra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 Software (India) Limited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81600"/>
            <a:ext cx="6647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References: </a:t>
            </a:r>
          </a:p>
          <a:p>
            <a:pPr marL="342900" indent="-342900">
              <a:buAutoNum type="arabicPeriod"/>
            </a:pPr>
            <a:r>
              <a:rPr lang="en-US" dirty="0" smtClean="0"/>
              <a:t>Mining of Massive Data Sets, 2014 : </a:t>
            </a:r>
            <a:r>
              <a:rPr lang="en-US" dirty="0" err="1" smtClean="0"/>
              <a:t>Leskovec</a:t>
            </a:r>
            <a:r>
              <a:rPr lang="en-US" dirty="0" smtClean="0"/>
              <a:t>, </a:t>
            </a:r>
            <a:r>
              <a:rPr lang="en-US" dirty="0" err="1" smtClean="0"/>
              <a:t>Rajaraman</a:t>
            </a:r>
            <a:r>
              <a:rPr lang="en-US" dirty="0" smtClean="0"/>
              <a:t>, Ullman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 Streams – Models and Algorithms, 2007 : </a:t>
            </a:r>
            <a:r>
              <a:rPr lang="en-US" dirty="0" err="1" smtClean="0"/>
              <a:t>Charu</a:t>
            </a:r>
            <a:r>
              <a:rPr lang="en-US" dirty="0" smtClean="0"/>
              <a:t> C </a:t>
            </a:r>
            <a:r>
              <a:rPr lang="en-US" dirty="0" err="1" smtClean="0"/>
              <a:t>Aggarwal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and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Constraint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rgbClr val="C00000"/>
                </a:solidFill>
              </a:rPr>
              <a:t>cannot store </a:t>
            </a:r>
            <a:r>
              <a:rPr lang="en-US" dirty="0"/>
              <a:t>all the </a:t>
            </a:r>
            <a:r>
              <a:rPr lang="en-US" dirty="0" smtClean="0"/>
              <a:t>data from the past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stream objects can only be </a:t>
            </a:r>
            <a:r>
              <a:rPr lang="en-US" dirty="0">
                <a:solidFill>
                  <a:srgbClr val="C00000"/>
                </a:solidFill>
              </a:rPr>
              <a:t>scanned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once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Usually </a:t>
            </a:r>
            <a:r>
              <a:rPr lang="en-US" dirty="0"/>
              <a:t>we need to </a:t>
            </a:r>
            <a:r>
              <a:rPr lang="en-US" dirty="0">
                <a:solidFill>
                  <a:srgbClr val="C00000"/>
                </a:solidFill>
              </a:rPr>
              <a:t>answer it in seconds </a:t>
            </a:r>
            <a:r>
              <a:rPr lang="en-US" dirty="0"/>
              <a:t>as it provides an opportunity for the </a:t>
            </a:r>
            <a:r>
              <a:rPr lang="en-US" dirty="0" smtClean="0"/>
              <a:t>business</a:t>
            </a:r>
          </a:p>
          <a:p>
            <a:pPr lvl="1"/>
            <a:endParaRPr lang="en-US" dirty="0"/>
          </a:p>
          <a:p>
            <a:r>
              <a:rPr lang="en-US" dirty="0" smtClean="0"/>
              <a:t>General Approach</a:t>
            </a:r>
          </a:p>
          <a:p>
            <a:pPr lvl="1"/>
            <a:r>
              <a:rPr lang="en-US" dirty="0" smtClean="0"/>
              <a:t>Obtain a </a:t>
            </a:r>
            <a:r>
              <a:rPr lang="en-US" dirty="0" smtClean="0">
                <a:solidFill>
                  <a:srgbClr val="C00000"/>
                </a:solidFill>
              </a:rPr>
              <a:t>close approximate answer </a:t>
            </a:r>
            <a:r>
              <a:rPr lang="en-US" dirty="0" smtClean="0"/>
              <a:t>within a short </a:t>
            </a:r>
            <a:r>
              <a:rPr lang="en-US" dirty="0" smtClean="0">
                <a:solidFill>
                  <a:srgbClr val="C00000"/>
                </a:solidFill>
              </a:rPr>
              <a:t>time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74548" y="2819400"/>
            <a:ext cx="2819400" cy="15160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Stream Processor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Model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93748" y="3048000"/>
            <a:ext cx="12954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Standing Queries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74548" y="4697672"/>
            <a:ext cx="1295400" cy="1093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Limited Working Storage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4784248" y="4697672"/>
            <a:ext cx="1409700" cy="1093527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Archival Storage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36348" y="3124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36348" y="3581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36348" y="4038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93948" y="33909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93948" y="3886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6556" y="1872734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Ad-hoc Queries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7" idx="0"/>
            <a:endCxn id="17" idx="2"/>
          </p:cNvCxnSpPr>
          <p:nvPr/>
        </p:nvCxnSpPr>
        <p:spPr>
          <a:xfrm flipV="1">
            <a:off x="4784248" y="2242066"/>
            <a:ext cx="10420" cy="5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10455" y="3396734"/>
            <a:ext cx="170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Output Streams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6872" y="2346067"/>
            <a:ext cx="152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 Streams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6872" y="29718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1,5,2,7,4,5,2,8,9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947" y="3396734"/>
            <a:ext cx="198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t,p,n,h,a,d,o,l,p,v,e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145" y="3853934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1,1,0,1,0,0,1,0,1,0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8" idx="0"/>
          </p:cNvCxnSpPr>
          <p:nvPr/>
        </p:nvCxnSpPr>
        <p:spPr>
          <a:xfrm>
            <a:off x="4022248" y="4335439"/>
            <a:ext cx="0" cy="362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V="1">
            <a:off x="5489098" y="4335439"/>
            <a:ext cx="0" cy="362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29401" y="175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What is the highest number so far?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4668" y="1066800"/>
            <a:ext cx="412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How many new  logins in past week?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6811" y="426335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1143000" y="4448021"/>
            <a:ext cx="74381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Mining for …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2468672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2697272"/>
            <a:ext cx="7848600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2544872"/>
            <a:ext cx="78486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849672"/>
            <a:ext cx="7848600" cy="0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582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385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3">
                    <a:lumMod val="75000"/>
                  </a:schemeClr>
                </a:solidFill>
              </a:rPr>
              <a:t>CLASSIFICATION</a:t>
            </a:r>
            <a:endParaRPr lang="en-IN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090" y="3352800"/>
            <a:ext cx="2068195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8000"/>
                </a:solidFill>
              </a:rPr>
              <a:t>GOOD</a:t>
            </a:r>
            <a:r>
              <a:rPr lang="en-IN" dirty="0" smtClean="0"/>
              <a:t>  15004 / MIN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FRAUD</a:t>
            </a:r>
            <a:r>
              <a:rPr lang="en-IN" dirty="0" smtClean="0"/>
              <a:t>       04 / MIN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424602" y="3352800"/>
            <a:ext cx="2079415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8000"/>
                </a:solidFill>
              </a:rPr>
              <a:t>GOOD</a:t>
            </a:r>
            <a:r>
              <a:rPr lang="en-IN" dirty="0" smtClean="0"/>
              <a:t>  16098 / MIN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FRAUD</a:t>
            </a:r>
            <a:r>
              <a:rPr lang="en-IN" dirty="0" smtClean="0"/>
              <a:t>       06 / MIN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378785" y="3352800"/>
            <a:ext cx="2056204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8000"/>
                </a:solidFill>
              </a:rPr>
              <a:t>GOOD</a:t>
            </a:r>
            <a:r>
              <a:rPr lang="en-IN" dirty="0" smtClean="0"/>
              <a:t>   6011 / MIN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FRAUD</a:t>
            </a:r>
            <a:r>
              <a:rPr lang="en-IN" dirty="0" smtClean="0"/>
              <a:t>       01 / MIN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435090" y="399913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6am – 2pm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4602" y="399913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2pm – 10pm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5366" y="3999131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10pm – 6am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2895600"/>
            <a:ext cx="2438400" cy="332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6172200" y="2895600"/>
            <a:ext cx="2438400" cy="332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7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Mining for …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2468672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2697272"/>
            <a:ext cx="7848600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2544872"/>
            <a:ext cx="78486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849672"/>
            <a:ext cx="7848600" cy="0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582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4919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3">
                    <a:lumMod val="75000"/>
                  </a:schemeClr>
                </a:solidFill>
              </a:rPr>
              <a:t>FREQUENT ITEM SET</a:t>
            </a:r>
            <a:endParaRPr lang="en-IN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53244"/>
              </p:ext>
            </p:extLst>
          </p:nvPr>
        </p:nvGraphicFramePr>
        <p:xfrm>
          <a:off x="895182" y="3352800"/>
          <a:ext cx="1619418" cy="2391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625"/>
                <a:gridCol w="566793"/>
              </a:tblGrid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6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7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5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G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G, W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G, W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57604"/>
              </p:ext>
            </p:extLst>
          </p:nvPr>
        </p:nvGraphicFramePr>
        <p:xfrm>
          <a:off x="3912830" y="3352800"/>
          <a:ext cx="1619418" cy="2391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625"/>
                <a:gridCol w="566793"/>
              </a:tblGrid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7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6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G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4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G, 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0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G, 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0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14041"/>
              </p:ext>
            </p:extLst>
          </p:nvPr>
        </p:nvGraphicFramePr>
        <p:xfrm>
          <a:off x="6838782" y="3352800"/>
          <a:ext cx="1619418" cy="2391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625"/>
                <a:gridCol w="566793"/>
              </a:tblGrid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G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G, 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W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A, G, W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05200" y="2925872"/>
            <a:ext cx="2209800" cy="332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6400800" y="2925872"/>
            <a:ext cx="2209800" cy="332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5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Mining for …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2468672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2697272"/>
            <a:ext cx="7848600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2544872"/>
            <a:ext cx="78486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849672"/>
            <a:ext cx="7848600" cy="0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98787"/>
              </p:ext>
            </p:extLst>
          </p:nvPr>
        </p:nvGraphicFramePr>
        <p:xfrm>
          <a:off x="609600" y="3230672"/>
          <a:ext cx="1905000" cy="1417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25"/>
                <a:gridCol w="238125"/>
                <a:gridCol w="238125"/>
                <a:gridCol w="238125"/>
                <a:gridCol w="238125"/>
                <a:gridCol w="238125"/>
                <a:gridCol w="238125"/>
                <a:gridCol w="238125"/>
              </a:tblGrid>
              <a:tr h="174171"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61283"/>
              </p:ext>
            </p:extLst>
          </p:nvPr>
        </p:nvGraphicFramePr>
        <p:xfrm>
          <a:off x="3581400" y="3230672"/>
          <a:ext cx="1905000" cy="1417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25"/>
                <a:gridCol w="238125"/>
                <a:gridCol w="238125"/>
                <a:gridCol w="238125"/>
                <a:gridCol w="238125"/>
                <a:gridCol w="238125"/>
                <a:gridCol w="238125"/>
                <a:gridCol w="238125"/>
              </a:tblGrid>
              <a:tr h="174171"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39841"/>
              </p:ext>
            </p:extLst>
          </p:nvPr>
        </p:nvGraphicFramePr>
        <p:xfrm>
          <a:off x="6567377" y="3230672"/>
          <a:ext cx="1905000" cy="1417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25"/>
                <a:gridCol w="238125"/>
                <a:gridCol w="238125"/>
                <a:gridCol w="238125"/>
                <a:gridCol w="238125"/>
                <a:gridCol w="238125"/>
                <a:gridCol w="238125"/>
                <a:gridCol w="238125"/>
              </a:tblGrid>
              <a:tr h="174171"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>
                    <a:solidFill>
                      <a:srgbClr val="0000FF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 marL="50104" marR="50104" marT="25052" marB="25052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50104" marR="50104" marT="25052" marB="25052"/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5146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2439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3">
                    <a:lumMod val="75000"/>
                  </a:schemeClr>
                </a:solidFill>
              </a:rPr>
              <a:t>CLUSTERS</a:t>
            </a:r>
            <a:endParaRPr lang="en-IN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4800600"/>
            <a:ext cx="1905000" cy="1219200"/>
            <a:chOff x="609600" y="4800600"/>
            <a:chExt cx="1905000" cy="1219200"/>
          </a:xfrm>
        </p:grpSpPr>
        <p:sp>
          <p:nvSpPr>
            <p:cNvPr id="2" name="Oval 1"/>
            <p:cNvSpPr/>
            <p:nvPr/>
          </p:nvSpPr>
          <p:spPr>
            <a:xfrm>
              <a:off x="762000" y="4876800"/>
              <a:ext cx="762000" cy="609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Oval 2"/>
            <p:cNvSpPr/>
            <p:nvPr/>
          </p:nvSpPr>
          <p:spPr>
            <a:xfrm>
              <a:off x="1524000" y="54864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4800600"/>
              <a:ext cx="19050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1400" y="4800600"/>
            <a:ext cx="1905000" cy="1219200"/>
            <a:chOff x="3581400" y="4800600"/>
            <a:chExt cx="1905000" cy="1219200"/>
          </a:xfrm>
        </p:grpSpPr>
        <p:sp>
          <p:nvSpPr>
            <p:cNvPr id="24" name="Oval 23"/>
            <p:cNvSpPr/>
            <p:nvPr/>
          </p:nvSpPr>
          <p:spPr>
            <a:xfrm>
              <a:off x="3733800" y="4876800"/>
              <a:ext cx="66675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>
              <a:off x="4495800" y="5410200"/>
              <a:ext cx="609600" cy="5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81400" y="4800600"/>
              <a:ext cx="19050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3200" y="4800600"/>
            <a:ext cx="1905000" cy="1219200"/>
            <a:chOff x="6553200" y="4800600"/>
            <a:chExt cx="1905000" cy="1219200"/>
          </a:xfrm>
        </p:grpSpPr>
        <p:sp>
          <p:nvSpPr>
            <p:cNvPr id="27" name="Oval 26"/>
            <p:cNvSpPr/>
            <p:nvPr/>
          </p:nvSpPr>
          <p:spPr>
            <a:xfrm>
              <a:off x="6705600" y="4876800"/>
              <a:ext cx="333375" cy="2667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/>
            <p:nvPr/>
          </p:nvSpPr>
          <p:spPr>
            <a:xfrm>
              <a:off x="7239000" y="5219700"/>
              <a:ext cx="838200" cy="698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4800600"/>
              <a:ext cx="19050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5470451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458200" y="2468672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0800" y="2925872"/>
            <a:ext cx="2209800" cy="332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1190847" y="4114800"/>
            <a:ext cx="495300" cy="407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4152900" y="4114800"/>
            <a:ext cx="495300" cy="407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1371600" y="55689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/>
          <p:cNvSpPr/>
          <p:nvPr/>
        </p:nvSpPr>
        <p:spPr>
          <a:xfrm>
            <a:off x="4419600" y="55626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1209675" y="5483225"/>
            <a:ext cx="32385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3505200" y="2925872"/>
            <a:ext cx="2209800" cy="332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 animBg="1"/>
      <p:bldP spid="36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Time Windows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2468672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2697272"/>
            <a:ext cx="7848600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2544872"/>
            <a:ext cx="78486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849672"/>
            <a:ext cx="7848600" cy="0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286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3">
                    <a:lumMod val="75000"/>
                  </a:schemeClr>
                </a:solidFill>
              </a:rPr>
              <a:t>LANDMARK</a:t>
            </a:r>
            <a:endParaRPr lang="en-IN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4648200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4876800"/>
            <a:ext cx="7848600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4724400"/>
            <a:ext cx="78486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5029200"/>
            <a:ext cx="7848600" cy="0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600" y="3627328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3">
                    <a:lumMod val="75000"/>
                  </a:schemeClr>
                </a:solidFill>
              </a:rPr>
              <a:t>SLIDING</a:t>
            </a:r>
            <a:endParaRPr lang="en-IN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217241"/>
            <a:ext cx="2286000" cy="906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3352800" y="2217241"/>
            <a:ext cx="2286000" cy="906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5638800" y="2217241"/>
            <a:ext cx="2286000" cy="906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066800" y="4423320"/>
            <a:ext cx="2286000" cy="906959"/>
          </a:xfrm>
          <a:prstGeom prst="rect">
            <a:avLst/>
          </a:prstGeom>
          <a:solidFill>
            <a:srgbClr val="FFCC99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1660535" y="4423320"/>
            <a:ext cx="2286000" cy="90695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2209800" y="4423320"/>
            <a:ext cx="2286000" cy="906959"/>
          </a:xfrm>
          <a:prstGeom prst="rect">
            <a:avLst/>
          </a:prstGeom>
          <a:solidFill>
            <a:srgbClr val="FFCC99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2791130" y="4423320"/>
            <a:ext cx="2286000" cy="90695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3333307" y="4423320"/>
            <a:ext cx="2286000" cy="906959"/>
          </a:xfrm>
          <a:prstGeom prst="rect">
            <a:avLst/>
          </a:prstGeom>
          <a:solidFill>
            <a:srgbClr val="FFCC99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3934130" y="4423320"/>
            <a:ext cx="2286000" cy="90695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4476307" y="4423320"/>
            <a:ext cx="2286000" cy="906959"/>
          </a:xfrm>
          <a:prstGeom prst="rect">
            <a:avLst/>
          </a:prstGeom>
          <a:solidFill>
            <a:srgbClr val="FFCC99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5077130" y="4423320"/>
            <a:ext cx="2286000" cy="90695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5619307" y="4423320"/>
            <a:ext cx="2286000" cy="906959"/>
          </a:xfrm>
          <a:prstGeom prst="rect">
            <a:avLst/>
          </a:prstGeom>
          <a:solidFill>
            <a:srgbClr val="FFCC99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5486400"/>
            <a:ext cx="226650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44502" y="5638800"/>
            <a:ext cx="226650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00053" y="5791200"/>
            <a:ext cx="226650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825602" y="5943600"/>
            <a:ext cx="226650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72293" y="6096000"/>
            <a:ext cx="226650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58855" y="6248400"/>
            <a:ext cx="226650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Synopsis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2468672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2697272"/>
            <a:ext cx="7848600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2544872"/>
            <a:ext cx="784860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849672"/>
            <a:ext cx="7848600" cy="0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286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3">
                    <a:lumMod val="75000"/>
                  </a:schemeClr>
                </a:solidFill>
              </a:rPr>
              <a:t>LANDMARK</a:t>
            </a:r>
            <a:endParaRPr lang="en-IN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217241"/>
            <a:ext cx="2286000" cy="906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3352800" y="2217241"/>
            <a:ext cx="2286000" cy="906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5638800" y="2217241"/>
            <a:ext cx="2286000" cy="906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09172"/>
              </p:ext>
            </p:extLst>
          </p:nvPr>
        </p:nvGraphicFramePr>
        <p:xfrm>
          <a:off x="1447800" y="3893288"/>
          <a:ext cx="2031496" cy="204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477"/>
                <a:gridCol w="711019"/>
              </a:tblGrid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Count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74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Mean (µ)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8.5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err="1" smtClean="0"/>
                        <a:t>Std</a:t>
                      </a:r>
                      <a:r>
                        <a:rPr lang="en-IN" sz="1800" baseline="0" dirty="0" smtClean="0"/>
                        <a:t> Dev (</a:t>
                      </a:r>
                      <a:r>
                        <a:rPr lang="el-GR" sz="1800" dirty="0" smtClean="0"/>
                        <a:t>σ</a:t>
                      </a:r>
                      <a:r>
                        <a:rPr lang="en-IN" sz="1800" dirty="0" smtClean="0"/>
                        <a:t>)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2.6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Max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30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Min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µ/</a:t>
                      </a:r>
                      <a:r>
                        <a:rPr lang="el-GR" sz="1800" dirty="0" smtClean="0"/>
                        <a:t>σ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3.3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</a:tbl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352800" y="3124200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00302"/>
              </p:ext>
            </p:extLst>
          </p:nvPr>
        </p:nvGraphicFramePr>
        <p:xfrm>
          <a:off x="3733800" y="3893288"/>
          <a:ext cx="2000418" cy="204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276"/>
                <a:gridCol w="700142"/>
              </a:tblGrid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Count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243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Mean (µ)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9.2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err="1" smtClean="0"/>
                        <a:t>Std</a:t>
                      </a:r>
                      <a:r>
                        <a:rPr lang="en-IN" sz="1800" baseline="0" dirty="0" smtClean="0"/>
                        <a:t> Dev (</a:t>
                      </a:r>
                      <a:r>
                        <a:rPr lang="el-GR" sz="1800" dirty="0" smtClean="0"/>
                        <a:t>σ</a:t>
                      </a:r>
                      <a:r>
                        <a:rPr lang="en-IN" sz="1800" dirty="0" smtClean="0"/>
                        <a:t>)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2.1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Max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32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Min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2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µ/</a:t>
                      </a:r>
                      <a:r>
                        <a:rPr lang="el-GR" sz="1800" dirty="0" smtClean="0"/>
                        <a:t>σ</a:t>
                      </a:r>
                      <a:endParaRPr lang="en-IN" sz="1800" dirty="0" smtClean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4.4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607722" y="3124200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897266" y="3124200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36045"/>
              </p:ext>
            </p:extLst>
          </p:nvPr>
        </p:nvGraphicFramePr>
        <p:xfrm>
          <a:off x="5943600" y="3893288"/>
          <a:ext cx="1981200" cy="204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7784"/>
                <a:gridCol w="693416"/>
              </a:tblGrid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Count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198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Mean (µ)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6.1</a:t>
                      </a:r>
                      <a:endParaRPr lang="en-IN" sz="1800" dirty="0"/>
                    </a:p>
                  </a:txBody>
                  <a:tcPr marL="67334" marR="67334" marT="33667" marB="33667">
                    <a:noFill/>
                  </a:tcPr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err="1" smtClean="0"/>
                        <a:t>Std</a:t>
                      </a:r>
                      <a:r>
                        <a:rPr lang="en-IN" sz="1800" baseline="0" dirty="0" smtClean="0"/>
                        <a:t> Dev (</a:t>
                      </a:r>
                      <a:r>
                        <a:rPr lang="el-GR" sz="1800" dirty="0" smtClean="0"/>
                        <a:t>σ</a:t>
                      </a:r>
                      <a:r>
                        <a:rPr lang="en-IN" sz="1800" dirty="0" smtClean="0"/>
                        <a:t>)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4.1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Max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46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Min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  <a:tr h="272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µ/</a:t>
                      </a:r>
                      <a:r>
                        <a:rPr lang="el-GR" sz="1800" dirty="0" smtClean="0"/>
                        <a:t>σ</a:t>
                      </a:r>
                      <a:endParaRPr lang="en-IN" sz="1800" dirty="0" smtClean="0"/>
                    </a:p>
                  </a:txBody>
                  <a:tcPr marL="67334" marR="67334" marT="33667" marB="3366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 smtClean="0"/>
                        <a:t>1.5</a:t>
                      </a:r>
                      <a:endParaRPr lang="en-IN" sz="1800" dirty="0"/>
                    </a:p>
                  </a:txBody>
                  <a:tcPr marL="67334" marR="67334" marT="33667" marB="33667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313586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10pm – 6am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2800" y="313586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6am – 2pm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13586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2pm – 10pm</a:t>
            </a:r>
            <a:endParaRPr lang="en-I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Burst of Data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1447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Sudden online purchase due to heavy discount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590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Sudden cash dispensing fearing bank strike</a:t>
            </a:r>
            <a:endParaRPr lang="en-I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1479" y="4200435"/>
            <a:ext cx="3603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000FF"/>
                </a:solidFill>
              </a:rPr>
              <a:t>How to reduce load?  </a:t>
            </a:r>
          </a:p>
          <a:p>
            <a:endParaRPr lang="en-IN" sz="2400" dirty="0">
              <a:solidFill>
                <a:srgbClr val="0000FF"/>
              </a:solidFill>
            </a:endParaRPr>
          </a:p>
          <a:p>
            <a:r>
              <a:rPr lang="en-IN" sz="2400" dirty="0" smtClean="0">
                <a:solidFill>
                  <a:srgbClr val="0000FF"/>
                </a:solidFill>
              </a:rPr>
              <a:t>How to gracefully degrade?</a:t>
            </a:r>
            <a:endParaRPr lang="en-IN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0254"/>
            <a:ext cx="4495800" cy="34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" y="5971401"/>
            <a:ext cx="8906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Source: </a:t>
            </a:r>
            <a:r>
              <a:rPr lang="en-IN" sz="1200" dirty="0">
                <a:hlinkClick r:id="rId3"/>
              </a:rPr>
              <a:t>http://</a:t>
            </a:r>
            <a:r>
              <a:rPr lang="en-IN" sz="1200" dirty="0" smtClean="0">
                <a:hlinkClick r:id="rId3"/>
              </a:rPr>
              <a:t>intelligence.slice.com/blog/2017/online-candy-sales-hop-up-71-percent-for-easter-but-sales-trail-behind-the-holiday-season</a:t>
            </a:r>
            <a:r>
              <a:rPr lang="en-IN" sz="1200" dirty="0" smtClean="0"/>
              <a:t>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99472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Loads : Sampling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sample if you </a:t>
            </a:r>
            <a:r>
              <a:rPr lang="en-US" dirty="0"/>
              <a:t>can store </a:t>
            </a:r>
            <a:r>
              <a:rPr lang="en-US" dirty="0" smtClean="0"/>
              <a:t>only 1/10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of POS </a:t>
            </a:r>
            <a:r>
              <a:rPr lang="en-US" dirty="0" smtClean="0"/>
              <a:t>data,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Want to process purchases that contains Item 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Want to process purchases by users that contain 2 or more of Item A</a:t>
            </a:r>
          </a:p>
          <a:p>
            <a:pPr lvl="1"/>
            <a:endParaRPr lang="en-US" dirty="0"/>
          </a:p>
          <a:p>
            <a:r>
              <a:rPr lang="en-US" dirty="0" smtClean="0"/>
              <a:t>If you pick 1 in 10 sales items (query) it will work for 1 but not for 2. </a:t>
            </a:r>
          </a:p>
          <a:p>
            <a:r>
              <a:rPr lang="en-US" dirty="0" smtClean="0"/>
              <a:t>For 2, you need to pick 1 in 10 users.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53400" y="2811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Loads :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if the rate of arrivals increase and you cannot keep 1/10</a:t>
            </a:r>
            <a:r>
              <a:rPr lang="en-US" baseline="30000" dirty="0" smtClean="0"/>
              <a:t>th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Strategy: Find a sample size which will ensure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[|</a:t>
            </a:r>
            <a:r>
              <a:rPr lang="en-US" dirty="0" err="1">
                <a:solidFill>
                  <a:srgbClr val="0000FF"/>
                </a:solidFill>
              </a:rPr>
              <a:t>p</a:t>
            </a:r>
            <a:r>
              <a:rPr lang="en-US" baseline="-25000" dirty="0" err="1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-p</a:t>
            </a:r>
            <a:r>
              <a:rPr lang="en-US" baseline="-25000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u="sng" dirty="0">
                <a:solidFill>
                  <a:srgbClr val="0000FF"/>
                </a:solidFill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</a:t>
            </a:r>
            <a:r>
              <a:rPr lang="en-US" dirty="0">
                <a:solidFill>
                  <a:srgbClr val="0000FF"/>
                </a:solidFill>
              </a:rPr>
              <a:t>] &lt; </a:t>
            </a:r>
            <a:r>
              <a:rPr lang="el-GR" dirty="0" smtClean="0">
                <a:solidFill>
                  <a:srgbClr val="0000FF"/>
                </a:solidFill>
              </a:rPr>
              <a:t>δ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indent="-457200"/>
            <a:endParaRPr lang="en-US" sz="3600" dirty="0" smtClean="0"/>
          </a:p>
          <a:p>
            <a:pPr marL="857250" lvl="1" indent="-457200"/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a </a:t>
            </a:r>
            <a:r>
              <a:rPr lang="en-US" dirty="0" smtClean="0"/>
              <a:t>: Actual Fraction</a:t>
            </a:r>
          </a:p>
          <a:p>
            <a:pPr marL="857250" lvl="1" indent="-457200"/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: </a:t>
            </a:r>
            <a:r>
              <a:rPr lang="en-US" dirty="0" smtClean="0"/>
              <a:t>Estimated Fraction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  <a:sym typeface="Symbol"/>
              </a:rPr>
              <a:t></a:t>
            </a:r>
            <a:r>
              <a:rPr lang="en-US" baseline="-25000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: Relative Error</a:t>
            </a:r>
          </a:p>
          <a:p>
            <a:pPr marL="857250" lvl="1" indent="-457200"/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: </a:t>
            </a:r>
            <a:r>
              <a:rPr lang="en-US" dirty="0" smtClean="0"/>
              <a:t>Error Bound</a:t>
            </a:r>
            <a:endParaRPr lang="en-US" dirty="0"/>
          </a:p>
          <a:p>
            <a:pPr marL="857250" lvl="1" indent="-457200"/>
            <a:endParaRPr lang="en-US" dirty="0"/>
          </a:p>
          <a:p>
            <a:pPr marL="85725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191000"/>
            <a:ext cx="3048000" cy="16002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/>
              <a:t>Hoeffding Inequality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Need</a:t>
            </a:r>
          </a:p>
          <a:p>
            <a:r>
              <a:rPr lang="en-US" dirty="0" smtClean="0"/>
              <a:t>Models &amp; Mining</a:t>
            </a:r>
          </a:p>
          <a:p>
            <a:r>
              <a:rPr lang="en-US" dirty="0" smtClean="0"/>
              <a:t>Standing Queries</a:t>
            </a:r>
          </a:p>
          <a:p>
            <a:r>
              <a:rPr lang="en-US" smtClean="0"/>
              <a:t>Conclusion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Hoeffding</a:t>
            </a:r>
            <a:r>
              <a:rPr lang="en-US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pPr marL="400050" lvl="1" indent="0">
                  <a:buNone/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Probability [|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p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</a:rPr>
                  <a:t>e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-p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|</a:t>
                </a:r>
                <a:r>
                  <a:rPr lang="en-US" sz="2400" u="sng" dirty="0" smtClean="0">
                    <a:solidFill>
                      <a:srgbClr val="0000FF"/>
                    </a:solidFill>
                  </a:rPr>
                  <a:t>&gt;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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] &lt; </a:t>
                </a:r>
                <a:r>
                  <a:rPr lang="el-GR" sz="2400" dirty="0">
                    <a:solidFill>
                      <a:srgbClr val="0000FF"/>
                    </a:solidFill>
                  </a:rPr>
                  <a:t>δ</a:t>
                </a:r>
                <a:r>
                  <a:rPr lang="en-US" sz="2400" dirty="0" smtClean="0"/>
                  <a:t> </a:t>
                </a:r>
              </a:p>
              <a:p>
                <a:pPr marL="800100" lvl="2" indent="0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there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sample tokens and each token </a:t>
                </a:r>
                <a:r>
                  <a:rPr lang="en-US" dirty="0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i </a:t>
                </a:r>
                <a:r>
                  <a:rPr lang="en-US" dirty="0" smtClean="0"/>
                  <a:t>can </a:t>
                </a:r>
                <a:r>
                  <a:rPr lang="en-US" dirty="0"/>
                  <a:t>take value from interval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]</a:t>
                </a:r>
              </a:p>
              <a:p>
                <a:pPr marL="800100" lvl="2" indent="0">
                  <a:buNone/>
                </a:pPr>
                <a:r>
                  <a:rPr lang="en-US" dirty="0"/>
                  <a:t>If Y = </a:t>
                </a:r>
                <a:r>
                  <a:rPr lang="el-GR" dirty="0"/>
                  <a:t>Σ</a:t>
                </a:r>
                <a:r>
                  <a:rPr lang="en-US" dirty="0"/>
                  <a:t> X</a:t>
                </a:r>
                <a:r>
                  <a:rPr lang="en-US" baseline="-25000" dirty="0"/>
                  <a:t>i</a:t>
                </a:r>
                <a:r>
                  <a:rPr lang="en-US" dirty="0"/>
                  <a:t>, where X</a:t>
                </a:r>
                <a:r>
                  <a:rPr lang="en-US" baseline="-25000" dirty="0"/>
                  <a:t>i</a:t>
                </a:r>
                <a:r>
                  <a:rPr lang="en-US" dirty="0"/>
                  <a:t> is value of a sample </a:t>
                </a:r>
                <a:r>
                  <a:rPr lang="en-US" dirty="0" smtClean="0"/>
                  <a:t>token, for all </a:t>
                </a:r>
                <a:r>
                  <a:rPr lang="el-GR" dirty="0">
                    <a:solidFill>
                      <a:srgbClr val="00800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 smtClean="0"/>
                  <a:t>&gt; 0</a:t>
                </a:r>
                <a:endParaRPr lang="en-US" sz="2000" dirty="0"/>
              </a:p>
              <a:p>
                <a:pPr marL="400050" lvl="1" indent="0">
                  <a:buNone/>
                </a:pPr>
                <a:endParaRPr lang="en-US" sz="2400" dirty="0"/>
              </a:p>
              <a:p>
                <a:pPr marL="400050" lvl="1" indent="0">
                  <a:buNone/>
                </a:pPr>
                <a:r>
                  <a:rPr lang="en-US" sz="2400" dirty="0" err="1"/>
                  <a:t>Pr</a:t>
                </a:r>
                <a:r>
                  <a:rPr lang="en-US" sz="2400" dirty="0"/>
                  <a:t>[|Y – E(Y)| </a:t>
                </a:r>
                <a:r>
                  <a:rPr lang="en-US" sz="2400" u="sng" dirty="0"/>
                  <a:t>&gt;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l-GR" sz="2400" dirty="0" smtClean="0">
                    <a:solidFill>
                      <a:srgbClr val="008000"/>
                    </a:solidFill>
                  </a:rPr>
                  <a:t>α</a:t>
                </a:r>
                <a:r>
                  <a:rPr lang="en-US" sz="2400" dirty="0"/>
                  <a:t>] </a:t>
                </a:r>
                <a:r>
                  <a:rPr lang="en-US" sz="2400" u="sng" dirty="0"/>
                  <a:t>&lt;</a:t>
                </a:r>
                <a:r>
                  <a:rPr lang="en-US" sz="2400" dirty="0"/>
                  <a:t> (</a:t>
                </a:r>
                <a:r>
                  <a:rPr lang="en-US" sz="2400" dirty="0" smtClean="0"/>
                  <a:t>2.exp (-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2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000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sz="2400" dirty="0" smtClean="0">
                            <a:solidFill>
                              <a:srgbClr val="008000"/>
                            </a:solidFill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dirty="0"/>
                          <m:t>Σ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Ri</m:t>
                        </m:r>
                        <m:r>
                          <m:rPr>
                            <m:nor/>
                          </m:rPr>
                          <a:rPr lang="en-US" sz="2400" dirty="0"/>
                          <m:t>)2</m:t>
                        </m:r>
                      </m:den>
                    </m:f>
                  </m:oMath>
                </a14:m>
                <a:r>
                  <a:rPr lang="en-US" sz="2400" dirty="0" smtClean="0"/>
                  <a:t> ))</a:t>
                </a:r>
              </a:p>
              <a:p>
                <a:pPr marL="400050" lvl="1" indent="0">
                  <a:buNone/>
                </a:pPr>
                <a:r>
                  <a:rPr lang="en-US" sz="2400" dirty="0" smtClean="0"/>
                  <a:t>Where </a:t>
                </a:r>
                <a:r>
                  <a:rPr lang="en-US" sz="2400" dirty="0" err="1"/>
                  <a:t>R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= (b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)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458200" cy="4525963"/>
              </a:xfrm>
              <a:blipFill rotWithShape="1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47244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If R=1, i.e. value </a:t>
            </a:r>
            <a:r>
              <a:rPr lang="en-US" sz="2400" dirty="0"/>
              <a:t>interval is [0,1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If (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l-GR" sz="2400" dirty="0" smtClean="0">
                <a:solidFill>
                  <a:srgbClr val="008000"/>
                </a:solidFill>
              </a:rPr>
              <a:t>α</a:t>
            </a:r>
            <a:r>
              <a:rPr lang="el-G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=</a:t>
            </a:r>
            <a:r>
              <a:rPr lang="el-GR" sz="2400" dirty="0" smtClean="0"/>
              <a:t>β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[|Y-E(Y)</a:t>
            </a:r>
            <a:r>
              <a:rPr lang="en-US" sz="2400" u="sng" dirty="0" smtClean="0"/>
              <a:t>&gt;</a:t>
            </a:r>
            <a:r>
              <a:rPr lang="el-GR" sz="2400" dirty="0" smtClean="0"/>
              <a:t>β</a:t>
            </a:r>
            <a:r>
              <a:rPr lang="en-US" sz="2400" dirty="0" smtClean="0"/>
              <a:t>] </a:t>
            </a:r>
            <a:r>
              <a:rPr lang="en-US" sz="2400" u="sng" dirty="0" smtClean="0"/>
              <a:t>&lt;</a:t>
            </a:r>
            <a:r>
              <a:rPr lang="en-US" sz="2400" dirty="0" smtClean="0"/>
              <a:t> 2*</a:t>
            </a:r>
            <a:r>
              <a:rPr lang="en-US" sz="2400" dirty="0" err="1" smtClean="0"/>
              <a:t>exp</a:t>
            </a:r>
            <a:r>
              <a:rPr lang="en-US" sz="2400" dirty="0" smtClean="0"/>
              <a:t>(-2*</a:t>
            </a:r>
            <a:r>
              <a:rPr lang="el-GR" sz="2400" dirty="0" smtClean="0"/>
              <a:t>β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10200"/>
            <a:ext cx="269984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Fraud 1.7%, Sample N=100</a:t>
            </a:r>
          </a:p>
          <a:p>
            <a:r>
              <a:rPr lang="en-IN" dirty="0" err="1" smtClean="0"/>
              <a:t>Pr</a:t>
            </a:r>
            <a:r>
              <a:rPr lang="en-IN" dirty="0" smtClean="0"/>
              <a:t>[|Y-E(Y)|</a:t>
            </a:r>
            <a:r>
              <a:rPr lang="en-US" u="sng" dirty="0"/>
              <a:t> &gt;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l-GR" dirty="0" smtClean="0">
                <a:solidFill>
                  <a:srgbClr val="008000"/>
                </a:solidFill>
              </a:rPr>
              <a:t>α</a:t>
            </a:r>
            <a:r>
              <a:rPr lang="en-IN" dirty="0" smtClean="0">
                <a:solidFill>
                  <a:srgbClr val="008000"/>
                </a:solidFill>
              </a:rPr>
              <a:t>] </a:t>
            </a:r>
            <a:r>
              <a:rPr lang="en-US" u="sng" dirty="0" smtClean="0"/>
              <a:t>&lt; </a:t>
            </a:r>
            <a:r>
              <a:rPr lang="en-US" dirty="0" smtClean="0"/>
              <a:t>0.6%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05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Research and Innovations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Innovative synopsis data structures (list, trees, graphs, clusters, …), optimized for </a:t>
            </a:r>
          </a:p>
          <a:p>
            <a:pPr lvl="1"/>
            <a:r>
              <a:rPr lang="en-IN" dirty="0" smtClean="0"/>
              <a:t>Latency of search response</a:t>
            </a:r>
          </a:p>
          <a:p>
            <a:pPr lvl="1"/>
            <a:r>
              <a:rPr lang="en-IN" dirty="0" smtClean="0"/>
              <a:t>Time complexity of update</a:t>
            </a:r>
          </a:p>
          <a:p>
            <a:pPr lvl="1"/>
            <a:r>
              <a:rPr lang="en-IN" dirty="0" smtClean="0"/>
              <a:t>Space complexity of storage</a:t>
            </a:r>
          </a:p>
          <a:p>
            <a:endParaRPr lang="en-IN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/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you filter out an email id as a good one and not a spam?</a:t>
            </a:r>
          </a:p>
          <a:p>
            <a:pPr lvl="1"/>
            <a:r>
              <a:rPr lang="en-US" dirty="0"/>
              <a:t>Typical email address is 20 bytes</a:t>
            </a:r>
          </a:p>
          <a:p>
            <a:pPr lvl="1"/>
            <a:r>
              <a:rPr lang="en-US" dirty="0"/>
              <a:t>Strategy if we have 1 GB memory = 8 billion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Map hash of good addresses to a bit location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0386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mail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33600" y="3962400"/>
            <a:ext cx="3429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to 8 billion memory address and mark 1 on location of hash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86600" y="4038600"/>
            <a:ext cx="1371600" cy="1503401"/>
            <a:chOff x="6172200" y="4038600"/>
            <a:chExt cx="1371600" cy="1503401"/>
          </a:xfrm>
        </p:grpSpPr>
        <p:sp>
          <p:nvSpPr>
            <p:cNvPr id="10" name="Rectangle 9"/>
            <p:cNvSpPr/>
            <p:nvPr/>
          </p:nvSpPr>
          <p:spPr>
            <a:xfrm>
              <a:off x="6172200" y="4038600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49..01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10400" y="4038600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0" y="4250414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49..02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10400" y="4250414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462228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49..03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10400" y="4462228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4674042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49..04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4674042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2200" y="4885856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49..05</a:t>
              </a:r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10400" y="4885856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0" y="5118373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49..06</a:t>
              </a:r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10400" y="5118373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0" y="5330187"/>
              <a:ext cx="838200" cy="2118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49..07</a:t>
              </a:r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10400" y="5330187"/>
              <a:ext cx="533400" cy="21181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cxnSp>
        <p:nvCxnSpPr>
          <p:cNvPr id="24" name="Straight Arrow Connector 23"/>
          <p:cNvCxnSpPr>
            <a:stCxn id="7" idx="3"/>
            <a:endCxn id="8" idx="1"/>
          </p:cNvCxnSpPr>
          <p:nvPr/>
        </p:nvCxnSpPr>
        <p:spPr>
          <a:xfrm>
            <a:off x="1615233" y="4223266"/>
            <a:ext cx="518367" cy="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75807" y="3852446"/>
            <a:ext cx="114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Pre-process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495409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mail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133600" y="4877895"/>
            <a:ext cx="3429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to memory address and check if it has a 1 or 0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>
            <a:off x="1615233" y="5138761"/>
            <a:ext cx="518367" cy="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3"/>
          </p:cNvCxnSpPr>
          <p:nvPr/>
        </p:nvCxnSpPr>
        <p:spPr>
          <a:xfrm flipH="1">
            <a:off x="5562600" y="5144595"/>
            <a:ext cx="12583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</p:cNvCxnSpPr>
          <p:nvPr/>
        </p:nvCxnSpPr>
        <p:spPr>
          <a:xfrm>
            <a:off x="5562600" y="4229100"/>
            <a:ext cx="12583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75807" y="4793254"/>
            <a:ext cx="120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Refer / Read</a:t>
            </a:r>
            <a:endParaRPr lang="en-US" sz="16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67738" y="5791200"/>
            <a:ext cx="743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Assuming very large spam percentage, this will eliminate about </a:t>
            </a:r>
            <a:r>
              <a:rPr lang="en-US" b="1" i="1" dirty="0" smtClean="0"/>
              <a:t>80%</a:t>
            </a:r>
            <a:r>
              <a:rPr lang="en-US" i="1" dirty="0" smtClean="0"/>
              <a:t> of spams</a:t>
            </a:r>
            <a:endParaRPr lang="en-US" i="1" dirty="0"/>
          </a:p>
        </p:txBody>
      </p:sp>
      <p:sp>
        <p:nvSpPr>
          <p:cNvPr id="33" name="Oval 32"/>
          <p:cNvSpPr/>
          <p:nvPr/>
        </p:nvSpPr>
        <p:spPr>
          <a:xfrm>
            <a:off x="6477000" y="304800"/>
            <a:ext cx="25146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Bloom Filter</a:t>
            </a:r>
          </a:p>
          <a:p>
            <a:pPr algn="ctr"/>
            <a:r>
              <a:rPr lang="en-US" sz="1600" dirty="0" smtClean="0"/>
              <a:t>(1970)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0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/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False Positive is act of wrongly classifying spam as non-spam</a:t>
            </a:r>
          </a:p>
          <a:p>
            <a:endParaRPr lang="en-US" dirty="0" smtClean="0"/>
          </a:p>
          <a:p>
            <a:r>
              <a:rPr lang="en-US" dirty="0" smtClean="0"/>
              <a:t>In the example:</a:t>
            </a:r>
          </a:p>
          <a:p>
            <a:pPr lvl="1"/>
            <a:r>
              <a:rPr lang="en-US" dirty="0" smtClean="0"/>
              <a:t>Using one hash function FP probability is 11.75%</a:t>
            </a:r>
          </a:p>
          <a:p>
            <a:pPr lvl="1"/>
            <a:r>
              <a:rPr lang="en-US" dirty="0" smtClean="0"/>
              <a:t>Using two has functions FP probability is 4.89%</a:t>
            </a:r>
          </a:p>
          <a:p>
            <a:pPr lvl="1"/>
            <a:endParaRPr lang="en-US" dirty="0"/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This technique may also be used to count shopping cart that has a set of items (A, B, C)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77000" y="304800"/>
            <a:ext cx="25146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Bloom Filter</a:t>
            </a:r>
          </a:p>
          <a:p>
            <a:pPr algn="ctr"/>
            <a:r>
              <a:rPr lang="en-US" sz="1600" dirty="0" smtClean="0"/>
              <a:t>(1970)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4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Frequent Recent Items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For a large universal set (N), want to find </a:t>
            </a:r>
            <a:r>
              <a:rPr lang="en-IN" dirty="0" smtClean="0">
                <a:solidFill>
                  <a:srgbClr val="C00000"/>
                </a:solidFill>
              </a:rPr>
              <a:t>top 5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C00000"/>
                </a:solidFill>
              </a:rPr>
              <a:t>most frequent recent items </a:t>
            </a:r>
            <a:r>
              <a:rPr lang="en-IN" dirty="0" smtClean="0">
                <a:solidFill>
                  <a:srgbClr val="0000FF"/>
                </a:solidFill>
              </a:rPr>
              <a:t>(</a:t>
            </a:r>
            <a:r>
              <a:rPr lang="en-IN" dirty="0" err="1" smtClean="0">
                <a:solidFill>
                  <a:srgbClr val="0000FF"/>
                </a:solidFill>
              </a:rPr>
              <a:t>Swiggy</a:t>
            </a:r>
            <a:r>
              <a:rPr lang="en-IN" dirty="0" smtClean="0">
                <a:solidFill>
                  <a:srgbClr val="0000FF"/>
                </a:solidFill>
              </a:rPr>
              <a:t> Orders, Uber Requests, TV channels viewed)</a:t>
            </a:r>
          </a:p>
          <a:p>
            <a:pPr lvl="1"/>
            <a:r>
              <a:rPr lang="en-IN" dirty="0" smtClean="0"/>
              <a:t>Have a set of counters where the item-ids hash</a:t>
            </a:r>
          </a:p>
          <a:p>
            <a:pPr lvl="1"/>
            <a:r>
              <a:rPr lang="en-IN" dirty="0" smtClean="0"/>
              <a:t>Counters store counts which exponentially (</a:t>
            </a:r>
            <a:r>
              <a:rPr lang="el-GR" dirty="0" smtClean="0"/>
              <a:t>α</a:t>
            </a:r>
            <a:r>
              <a:rPr lang="en-IN" dirty="0" smtClean="0"/>
              <a:t>: [0..1]) decays with time (</a:t>
            </a:r>
            <a:r>
              <a:rPr lang="el-GR" dirty="0" smtClean="0"/>
              <a:t>Δ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Report items mapped to top 5 counts</a:t>
            </a:r>
          </a:p>
          <a:p>
            <a:pPr lvl="1"/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9800" y="5334000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124200" y="5334000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038600" y="5334000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1+C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el-GR" baseline="30000" dirty="0" smtClean="0">
                <a:solidFill>
                  <a:schemeClr val="tx1"/>
                </a:solidFill>
              </a:rPr>
              <a:t>Δ</a:t>
            </a:r>
            <a:endParaRPr lang="en-IN" baseline="30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334000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867400" y="5334000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781800" y="5334000"/>
            <a:ext cx="7620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304800" y="4800600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Hash (Item ID)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314793" y="58674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4621</a:t>
            </a:r>
            <a:endParaRPr lang="en-I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4476" y="58674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4622</a:t>
            </a:r>
            <a:endParaRPr lang="en-IN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8876" y="58674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4623</a:t>
            </a:r>
            <a:endParaRPr lang="en-IN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33276" y="58674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4624</a:t>
            </a:r>
            <a:endParaRPr lang="en-IN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7676" y="58674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4625</a:t>
            </a:r>
            <a:endParaRPr lang="en-IN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62076" y="58674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4626</a:t>
            </a:r>
            <a:endParaRPr lang="en-IN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5431423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***</a:t>
            </a:r>
            <a:endParaRPr lang="en-IN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7356" y="5431423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***</a:t>
            </a:r>
            <a:endParaRPr lang="en-IN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35091" y="4985266"/>
            <a:ext cx="25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9" idx="0"/>
          </p:cNvCxnSpPr>
          <p:nvPr/>
        </p:nvCxnSpPr>
        <p:spPr>
          <a:xfrm>
            <a:off x="4419600" y="4985266"/>
            <a:ext cx="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Frequent Recent Items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For a large universal set (N), want to find </a:t>
            </a:r>
            <a:r>
              <a:rPr lang="en-IN" dirty="0" smtClean="0">
                <a:solidFill>
                  <a:srgbClr val="C00000"/>
                </a:solidFill>
              </a:rPr>
              <a:t>top 5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C00000"/>
                </a:solidFill>
              </a:rPr>
              <a:t>most frequent recent items </a:t>
            </a:r>
            <a:r>
              <a:rPr lang="en-IN" dirty="0" smtClean="0">
                <a:solidFill>
                  <a:srgbClr val="0000FF"/>
                </a:solidFill>
              </a:rPr>
              <a:t>(</a:t>
            </a:r>
            <a:r>
              <a:rPr lang="en-IN" dirty="0" err="1" smtClean="0">
                <a:solidFill>
                  <a:srgbClr val="0000FF"/>
                </a:solidFill>
              </a:rPr>
              <a:t>Swiggy</a:t>
            </a:r>
            <a:r>
              <a:rPr lang="en-IN" dirty="0" smtClean="0">
                <a:solidFill>
                  <a:srgbClr val="0000FF"/>
                </a:solidFill>
              </a:rPr>
              <a:t> Orders, Uber Requests, TV channels viewed)</a:t>
            </a:r>
          </a:p>
          <a:p>
            <a:pPr lvl="1"/>
            <a:r>
              <a:rPr lang="en-IN" dirty="0" smtClean="0"/>
              <a:t>Have a set of counters where the item-ids hash</a:t>
            </a:r>
          </a:p>
          <a:p>
            <a:pPr lvl="1"/>
            <a:r>
              <a:rPr lang="en-IN" dirty="0"/>
              <a:t>Counters store counts which exponentially (</a:t>
            </a:r>
            <a:r>
              <a:rPr lang="el-GR" dirty="0"/>
              <a:t>α</a:t>
            </a:r>
            <a:r>
              <a:rPr lang="en-IN" dirty="0"/>
              <a:t>: [0..1]) decays with time (</a:t>
            </a:r>
            <a:r>
              <a:rPr lang="el-GR" dirty="0"/>
              <a:t>Δ</a:t>
            </a:r>
            <a:r>
              <a:rPr lang="en-IN" dirty="0"/>
              <a:t>)</a:t>
            </a:r>
          </a:p>
          <a:p>
            <a:pPr lvl="1"/>
            <a:r>
              <a:rPr lang="en-IN" dirty="0" smtClean="0"/>
              <a:t>Report items mapped to top 5 counts</a:t>
            </a:r>
          </a:p>
          <a:p>
            <a:r>
              <a:rPr lang="en-IN" dirty="0" smtClean="0"/>
              <a:t>Metrics</a:t>
            </a:r>
          </a:p>
          <a:p>
            <a:pPr lvl="1"/>
            <a:r>
              <a:rPr lang="en-IN" dirty="0" smtClean="0"/>
              <a:t>Latency of search of top 5 : O(1)</a:t>
            </a:r>
          </a:p>
          <a:p>
            <a:pPr lvl="1"/>
            <a:r>
              <a:rPr lang="en-IN" dirty="0" smtClean="0"/>
              <a:t>Time complexity of update : O(|w|) + O(N.log(N))</a:t>
            </a:r>
          </a:p>
          <a:p>
            <a:pPr lvl="1"/>
            <a:r>
              <a:rPr lang="en-IN" dirty="0" smtClean="0"/>
              <a:t>Space complexity : O(N)</a:t>
            </a:r>
          </a:p>
          <a:p>
            <a:pPr lvl="1"/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248400" y="4274771"/>
            <a:ext cx="2899144" cy="1440229"/>
            <a:chOff x="6248400" y="4274771"/>
            <a:chExt cx="2899144" cy="1440229"/>
          </a:xfrm>
        </p:grpSpPr>
        <p:sp>
          <p:nvSpPr>
            <p:cNvPr id="2" name="Oval 1"/>
            <p:cNvSpPr/>
            <p:nvPr/>
          </p:nvSpPr>
          <p:spPr>
            <a:xfrm>
              <a:off x="6248400" y="4953000"/>
              <a:ext cx="1828800" cy="7620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54154" y="4274771"/>
              <a:ext cx="2093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i="1" dirty="0" smtClean="0">
                  <a:solidFill>
                    <a:srgbClr val="C00000"/>
                  </a:solidFill>
                </a:rPr>
                <a:t>Pruning can reduce this part</a:t>
              </a:r>
              <a:endParaRPr lang="en-IN" i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Connector 9"/>
            <p:cNvCxnSpPr>
              <a:endCxn id="2" idx="7"/>
            </p:cNvCxnSpPr>
            <p:nvPr/>
          </p:nvCxnSpPr>
          <p:spPr>
            <a:xfrm flipH="1">
              <a:off x="7809378" y="4921102"/>
              <a:ext cx="291471" cy="1434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1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Measuring Data </a:t>
            </a:r>
            <a:r>
              <a:rPr lang="en-US" sz="3600" dirty="0" smtClean="0"/>
              <a:t>Uniformity : Estimating Moments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Moments for Stream : </a:t>
            </a:r>
            <a:r>
              <a:rPr lang="en-US" sz="2400" dirty="0">
                <a:solidFill>
                  <a:srgbClr val="0000FF"/>
                </a:solidFill>
              </a:rPr>
              <a:t>1, 3, 2, 1, 2, 3, 4, 3, 1, 2, 3, 1</a:t>
            </a:r>
          </a:p>
          <a:p>
            <a:pPr lvl="1"/>
            <a:r>
              <a:rPr lang="en-US" sz="2400" dirty="0" smtClean="0"/>
              <a:t>Occurrences: 1(x4), 2(x3), 3(x4), 4(x1)</a:t>
            </a:r>
          </a:p>
          <a:p>
            <a:pPr lvl="1"/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Moment = 4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+3</a:t>
            </a:r>
            <a:r>
              <a:rPr lang="en-US" sz="2400" baseline="30000" dirty="0"/>
              <a:t>0</a:t>
            </a:r>
            <a:r>
              <a:rPr lang="en-US" sz="2400" dirty="0" smtClean="0"/>
              <a:t>+4</a:t>
            </a:r>
            <a:r>
              <a:rPr lang="en-US" sz="2400" baseline="30000" dirty="0"/>
              <a:t>0</a:t>
            </a:r>
            <a:r>
              <a:rPr lang="en-US" sz="2400" dirty="0" smtClean="0"/>
              <a:t>+1</a:t>
            </a:r>
            <a:r>
              <a:rPr lang="en-US" sz="2400" baseline="30000" dirty="0"/>
              <a:t>0</a:t>
            </a:r>
            <a:r>
              <a:rPr lang="en-US" sz="2400" dirty="0" smtClean="0"/>
              <a:t> = 4 (Distinct Items)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Moment = 4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+3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+4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+1</a:t>
            </a:r>
            <a:r>
              <a:rPr lang="en-US" sz="2400" baseline="30000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12 (Steam Length)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Moment </a:t>
            </a:r>
            <a:r>
              <a:rPr lang="en-US" sz="2400" dirty="0"/>
              <a:t>= </a:t>
            </a:r>
            <a:r>
              <a:rPr lang="en-US" sz="2400" dirty="0" smtClean="0"/>
              <a:t>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+1</a:t>
            </a:r>
            <a:r>
              <a:rPr lang="en-US" sz="2400" baseline="30000" dirty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42 (Surprise Number)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" y="4495800"/>
            <a:ext cx="121920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Distinct Items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3200400" y="4229100"/>
            <a:ext cx="1752600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/>
              <a:t>Stream Length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4038600"/>
            <a:ext cx="2133600" cy="2133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/>
              <a:t>Surprise Number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49207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 ::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49207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 ::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4920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6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Measuring Data Uniformity : Estimating Moments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Surprise Number?</a:t>
            </a:r>
          </a:p>
          <a:p>
            <a:pPr lvl="1"/>
            <a:r>
              <a:rPr lang="en-US" sz="2400" dirty="0" smtClean="0"/>
              <a:t>Stream Length is 100 and has 11 </a:t>
            </a:r>
            <a:r>
              <a:rPr lang="en-US" sz="2400" dirty="0"/>
              <a:t>D</a:t>
            </a:r>
            <a:r>
              <a:rPr lang="en-US" sz="2400" dirty="0" smtClean="0"/>
              <a:t>istinct Items</a:t>
            </a:r>
          </a:p>
          <a:p>
            <a:pPr lvl="1"/>
            <a:r>
              <a:rPr lang="en-US" sz="2400" dirty="0" smtClean="0"/>
              <a:t>Range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Moment</a:t>
            </a:r>
          </a:p>
          <a:p>
            <a:pPr lvl="2"/>
            <a:r>
              <a:rPr lang="en-US" sz="2000" dirty="0" smtClean="0"/>
              <a:t>10x9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+1X10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910  ---------- Evenly Distributed</a:t>
            </a:r>
          </a:p>
          <a:p>
            <a:pPr lvl="2"/>
            <a:r>
              <a:rPr lang="en-US" sz="2000" dirty="0" smtClean="0"/>
              <a:t>10x1</a:t>
            </a:r>
            <a:r>
              <a:rPr lang="en-US" sz="2000" baseline="30000" dirty="0"/>
              <a:t>2</a:t>
            </a:r>
            <a:r>
              <a:rPr lang="en-US" sz="2000" dirty="0" smtClean="0"/>
              <a:t>+90</a:t>
            </a:r>
            <a:r>
              <a:rPr lang="en-US" sz="2000" baseline="30000" dirty="0"/>
              <a:t>2</a:t>
            </a:r>
            <a:r>
              <a:rPr lang="en-US" sz="2000" dirty="0" smtClean="0"/>
              <a:t> = 8110  --------- Unevenly Distributed</a:t>
            </a:r>
            <a:endParaRPr lang="en-US" sz="20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cxnSp>
        <p:nvCxnSpPr>
          <p:cNvPr id="11" name="Straight Connector 10"/>
          <p:cNvCxnSpPr>
            <a:stCxn id="7" idx="0"/>
            <a:endCxn id="8" idx="0"/>
          </p:cNvCxnSpPr>
          <p:nvPr/>
        </p:nvCxnSpPr>
        <p:spPr>
          <a:xfrm flipV="1">
            <a:off x="1752600" y="4038600"/>
            <a:ext cx="472440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8" idx="4"/>
          </p:cNvCxnSpPr>
          <p:nvPr/>
        </p:nvCxnSpPr>
        <p:spPr>
          <a:xfrm>
            <a:off x="1752600" y="5562600"/>
            <a:ext cx="472440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95400" y="4648200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Even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5410200" y="4038600"/>
            <a:ext cx="2133600" cy="2133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/>
              <a:t>Uneven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73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Standing Queries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How to answer to known queries while handling data streams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Queries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 Answers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Distinct Items </a:t>
            </a:r>
            <a:r>
              <a:rPr lang="en-US" dirty="0"/>
              <a:t>= </a:t>
            </a:r>
            <a:r>
              <a:rPr lang="en-US" dirty="0" err="1"/>
              <a:t>Flajolet</a:t>
            </a:r>
            <a:r>
              <a:rPr lang="en-US" dirty="0"/>
              <a:t>-Martin Algorithm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Counting 1s in last N bits </a:t>
            </a:r>
            <a:r>
              <a:rPr lang="en-US" dirty="0" smtClean="0">
                <a:solidFill>
                  <a:srgbClr val="C00000"/>
                </a:solidFill>
              </a:rPr>
              <a:t>of bit-stream </a:t>
            </a:r>
            <a:r>
              <a:rPr lang="en-US" dirty="0" smtClean="0"/>
              <a:t>= </a:t>
            </a:r>
            <a:r>
              <a:rPr lang="en-US" dirty="0" err="1"/>
              <a:t>Datar-Gionis-Indyk-Motwani</a:t>
            </a:r>
            <a:r>
              <a:rPr lang="en-US" dirty="0"/>
              <a:t> Algorithm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order Moments </a:t>
            </a:r>
            <a:r>
              <a:rPr lang="en-US" dirty="0"/>
              <a:t>= </a:t>
            </a:r>
            <a:r>
              <a:rPr lang="en-US" dirty="0" err="1"/>
              <a:t>Alon-Matias-Szegedy</a:t>
            </a:r>
            <a:r>
              <a:rPr lang="en-US" dirty="0"/>
              <a:t> </a:t>
            </a:r>
            <a:r>
              <a:rPr lang="en-US" dirty="0" smtClean="0"/>
              <a:t>Algorithm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Need of Stream Analytics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important is the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Distinct Items : Removing the repetitions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pic>
        <p:nvPicPr>
          <p:cNvPr id="1026" name="Picture 2" descr="D:\SumitMisra\90 Personal\40 CEP\Research\BigData\DataMiningBook\distin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1" y="1828800"/>
            <a:ext cx="81280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59728" y="5905005"/>
            <a:ext cx="232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Source</a:t>
            </a:r>
            <a:r>
              <a:rPr lang="en-US" sz="1600" dirty="0"/>
              <a:t>: </a:t>
            </a:r>
            <a:r>
              <a:rPr lang="en-US" sz="1600" dirty="0" smtClean="0">
                <a:hlinkClick r:id="rId3"/>
              </a:rPr>
              <a:t>www.github.com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Lets work out an algorithm</a:t>
            </a:r>
          </a:p>
          <a:p>
            <a:pPr lvl="1"/>
            <a:r>
              <a:rPr lang="en-US" dirty="0"/>
              <a:t>Stream: </a:t>
            </a:r>
            <a:r>
              <a:rPr lang="en-US" dirty="0">
                <a:solidFill>
                  <a:srgbClr val="0000FF"/>
                </a:solidFill>
              </a:rPr>
              <a:t>1, 3, 2, 1, 2, 3, 4, 3, 1, 2, 3, 1</a:t>
            </a:r>
            <a:r>
              <a:rPr lang="en-US" dirty="0" smtClean="0">
                <a:solidFill>
                  <a:srgbClr val="0000FF"/>
                </a:solidFill>
              </a:rPr>
              <a:t>...</a:t>
            </a:r>
          </a:p>
          <a:p>
            <a:pPr lvl="1"/>
            <a:r>
              <a:rPr lang="en-US" dirty="0"/>
              <a:t>Hash Function: </a:t>
            </a:r>
            <a:r>
              <a:rPr lang="en-US" dirty="0" smtClean="0"/>
              <a:t>f(x) = </a:t>
            </a:r>
            <a:r>
              <a:rPr lang="en-US" dirty="0" smtClean="0">
                <a:solidFill>
                  <a:srgbClr val="0000FF"/>
                </a:solidFill>
              </a:rPr>
              <a:t>(3x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dirty="0" smtClean="0">
                <a:solidFill>
                  <a:srgbClr val="0000FF"/>
                </a:solidFill>
              </a:rPr>
              <a:t>1) </a:t>
            </a:r>
            <a:r>
              <a:rPr lang="en-US" dirty="0">
                <a:solidFill>
                  <a:srgbClr val="0000FF"/>
                </a:solidFill>
              </a:rPr>
              <a:t>mod </a:t>
            </a:r>
            <a:r>
              <a:rPr lang="en-US" dirty="0" smtClean="0">
                <a:solidFill>
                  <a:srgbClr val="0000FF"/>
                </a:solidFill>
              </a:rPr>
              <a:t>5</a:t>
            </a:r>
          </a:p>
          <a:p>
            <a:pPr lvl="1"/>
            <a:r>
              <a:rPr lang="en-US" dirty="0"/>
              <a:t>Stream post hash: </a:t>
            </a:r>
            <a:r>
              <a:rPr lang="en-US" dirty="0">
                <a:solidFill>
                  <a:srgbClr val="0000FF"/>
                </a:solidFill>
              </a:rPr>
              <a:t>4, 5, 2, 4, 2, 5, 3, 5, 4, 2, 5, </a:t>
            </a:r>
            <a:r>
              <a:rPr lang="en-US" dirty="0" smtClean="0">
                <a:solidFill>
                  <a:srgbClr val="0000FF"/>
                </a:solidFill>
              </a:rPr>
              <a:t>4</a:t>
            </a:r>
          </a:p>
          <a:p>
            <a:pPr lvl="1"/>
            <a:r>
              <a:rPr lang="en-US" dirty="0" smtClean="0"/>
              <a:t>Convert to binary and count # trailing 0 --- R</a:t>
            </a:r>
          </a:p>
          <a:p>
            <a:pPr lvl="1"/>
            <a:r>
              <a:rPr lang="en-US" dirty="0"/>
              <a:t>It is: </a:t>
            </a:r>
            <a:r>
              <a:rPr lang="en-US" dirty="0">
                <a:solidFill>
                  <a:srgbClr val="0000FF"/>
                </a:solidFill>
              </a:rPr>
              <a:t>2, 0, 1, 2, 1, 0, 0, 0, 2, 1, 0, 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/>
              <a:t>Max R = 2</a:t>
            </a:r>
          </a:p>
          <a:p>
            <a:r>
              <a:rPr lang="en-US" dirty="0" smtClean="0"/>
              <a:t>Probabilistic Estimate of Distinct Element M = 2</a:t>
            </a:r>
            <a:r>
              <a:rPr lang="en-US" baseline="30000" dirty="0" smtClean="0"/>
              <a:t>R</a:t>
            </a:r>
            <a:r>
              <a:rPr lang="en-US" dirty="0" smtClean="0"/>
              <a:t> = 2</a:t>
            </a:r>
            <a:r>
              <a:rPr lang="en-US" baseline="30000" dirty="0"/>
              <a:t>2</a:t>
            </a:r>
            <a:r>
              <a:rPr lang="en-US" dirty="0" smtClean="0"/>
              <a:t> = 4</a:t>
            </a:r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5029200" y="304800"/>
            <a:ext cx="3810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Flajolet</a:t>
            </a:r>
            <a:r>
              <a:rPr lang="en-US" sz="2800" dirty="0"/>
              <a:t>-Martin </a:t>
            </a:r>
            <a:r>
              <a:rPr lang="en-US" sz="2800" dirty="0" smtClean="0"/>
              <a:t>Algorithm (1983)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buyers are from the age group of 18-28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" b="4682"/>
          <a:stretch/>
        </p:blipFill>
        <p:spPr bwMode="auto">
          <a:xfrm>
            <a:off x="1219200" y="1600200"/>
            <a:ext cx="6700911" cy="43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62571" y="5777002"/>
            <a:ext cx="281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Source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3"/>
              </a:rPr>
              <a:t>www.dailyrecord.co.uk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</a:t>
            </a:r>
            <a:r>
              <a:rPr lang="en-US" dirty="0"/>
              <a:t>1’s in a Window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6705600" cy="31242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Window divided into buckets represented by</a:t>
            </a:r>
          </a:p>
          <a:p>
            <a:pPr lvl="1"/>
            <a:r>
              <a:rPr lang="en-IN" sz="1800" dirty="0" smtClean="0"/>
              <a:t>Timestamp of right end</a:t>
            </a:r>
          </a:p>
          <a:p>
            <a:pPr lvl="1"/>
            <a:r>
              <a:rPr lang="en-IN" sz="1800" dirty="0" smtClean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IN" sz="1800" dirty="0" smtClean="0"/>
              <a:t>: Number of 1’s in a bucket (</a:t>
            </a:r>
            <a:r>
              <a:rPr lang="en-IN" sz="1800" dirty="0" err="1" smtClean="0"/>
              <a:t>pow</a:t>
            </a:r>
            <a:r>
              <a:rPr lang="en-IN" sz="1800" dirty="0" smtClean="0"/>
              <a:t>. of 2)</a:t>
            </a:r>
          </a:p>
          <a:p>
            <a:pPr lvl="1"/>
            <a:endParaRPr lang="en-IN" sz="1800" dirty="0"/>
          </a:p>
          <a:p>
            <a:r>
              <a:rPr lang="en-IN" sz="2200" dirty="0" smtClean="0"/>
              <a:t>Estimating 1’s in last k=10 bits</a:t>
            </a:r>
          </a:p>
          <a:p>
            <a:pPr lvl="1"/>
            <a:r>
              <a:rPr lang="en-IN" sz="1800" dirty="0" smtClean="0"/>
              <a:t>Exact Count = </a:t>
            </a:r>
            <a:r>
              <a:rPr lang="en-IN" sz="1800" b="1" dirty="0" smtClean="0"/>
              <a:t>5</a:t>
            </a:r>
          </a:p>
          <a:p>
            <a:pPr lvl="1"/>
            <a:r>
              <a:rPr lang="en-IN" sz="1800" dirty="0" smtClean="0"/>
              <a:t>Estimate = Sum size of all but last and add ½ of the last bucket</a:t>
            </a:r>
          </a:p>
          <a:p>
            <a:pPr lvl="1"/>
            <a:r>
              <a:rPr lang="en-IN" sz="1800" dirty="0" smtClean="0"/>
              <a:t>                 = (1) + (1) + (2) + (4</a:t>
            </a:r>
            <a:r>
              <a:rPr lang="en-IN" sz="1800" dirty="0" smtClean="0">
                <a:sym typeface="Symbol"/>
              </a:rPr>
              <a:t>2) = </a:t>
            </a:r>
            <a:r>
              <a:rPr lang="en-IN" sz="1800" b="1" dirty="0" smtClean="0">
                <a:sym typeface="Symbol"/>
              </a:rPr>
              <a:t>6</a:t>
            </a:r>
            <a:endParaRPr lang="en-IN" sz="1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958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8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246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94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390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438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486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534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57063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526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574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3622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670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9718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766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5814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862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910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478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382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3400" y="1295400"/>
            <a:ext cx="228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5367" y="1811923"/>
            <a:ext cx="118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Timestamps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100919" y="1143000"/>
            <a:ext cx="328519" cy="96586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824881" y="1143000"/>
            <a:ext cx="328519" cy="96586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77970" y="1143000"/>
            <a:ext cx="1213350" cy="96586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63069" y="1143000"/>
            <a:ext cx="1499760" cy="96586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19869" y="1143000"/>
            <a:ext cx="2425881" cy="96586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50491" y="2359181"/>
            <a:ext cx="73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Bucket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94036" y="1143000"/>
            <a:ext cx="1825833" cy="96586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5367" y="990600"/>
            <a:ext cx="95124" cy="1159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287452" y="235918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41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,8)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54109" y="235918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49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,4)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81600" y="235918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55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,4)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93413" y="235918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59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,2)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36407" y="235918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61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,1)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7200" y="235918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62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,1)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Right Brace 76"/>
          <p:cNvSpPr/>
          <p:nvPr/>
        </p:nvSpPr>
        <p:spPr>
          <a:xfrm rot="5400000">
            <a:off x="6597833" y="1264971"/>
            <a:ext cx="1204997" cy="2970663"/>
          </a:xfrm>
          <a:prstGeom prst="rightBrac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79" name="Elbow Connector 78"/>
          <p:cNvCxnSpPr>
            <a:stCxn id="77" idx="1"/>
          </p:cNvCxnSpPr>
          <p:nvPr/>
        </p:nvCxnSpPr>
        <p:spPr>
          <a:xfrm rot="16200000" flipH="1" flipV="1">
            <a:off x="4274108" y="1950576"/>
            <a:ext cx="1523998" cy="4328448"/>
          </a:xfrm>
          <a:prstGeom prst="bentConnector4">
            <a:avLst>
              <a:gd name="adj1" fmla="val -15000"/>
              <a:gd name="adj2" fmla="val -1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412515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63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07715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62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7919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61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7439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60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6959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59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6479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58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7274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57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6794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56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3942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55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3462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54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2982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53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2502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52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42165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51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37365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0884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49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0404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48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9924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47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19444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46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0239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596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44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6907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43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6427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42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5947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41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4677" y="18010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323730" y="289560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= 10 bits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0596" y="3930133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many 1’s in last 10 (k) bits?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43500" y="5410200"/>
            <a:ext cx="3810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DGIM (2002)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8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Moments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482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Alon-Matias-Szegedy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00FF"/>
                </a:solidFill>
              </a:rPr>
              <a:t>AMS</a:t>
            </a:r>
            <a:r>
              <a:rPr lang="en-US" sz="2800" dirty="0" smtClean="0"/>
              <a:t>) Algorithm</a:t>
            </a:r>
            <a:endParaRPr lang="en-US" sz="2800" dirty="0"/>
          </a:p>
          <a:p>
            <a:pPr lvl="1"/>
            <a:r>
              <a:rPr lang="en-US" sz="2400" dirty="0" smtClean="0"/>
              <a:t>Example Stream: </a:t>
            </a:r>
            <a:r>
              <a:rPr lang="pt-BR" sz="2400" dirty="0"/>
              <a:t>a, b, </a:t>
            </a:r>
            <a:r>
              <a:rPr lang="pt-BR" sz="2400" dirty="0">
                <a:solidFill>
                  <a:srgbClr val="FF0000"/>
                </a:solidFill>
              </a:rPr>
              <a:t>c</a:t>
            </a:r>
            <a:r>
              <a:rPr lang="pt-BR" sz="2400" dirty="0"/>
              <a:t>, b, d, a, c, </a:t>
            </a:r>
            <a:r>
              <a:rPr lang="pt-BR" sz="2400" dirty="0">
                <a:solidFill>
                  <a:srgbClr val="0000FF"/>
                </a:solidFill>
              </a:rPr>
              <a:t>d</a:t>
            </a:r>
            <a:r>
              <a:rPr lang="pt-BR" sz="2400" dirty="0"/>
              <a:t>, a, b, d, c, </a:t>
            </a:r>
            <a:r>
              <a:rPr lang="pt-BR" sz="2400" dirty="0">
                <a:solidFill>
                  <a:srgbClr val="FFC000"/>
                </a:solidFill>
              </a:rPr>
              <a:t>a</a:t>
            </a:r>
            <a:r>
              <a:rPr lang="pt-BR" sz="2400" dirty="0"/>
              <a:t>, a, </a:t>
            </a:r>
            <a:r>
              <a:rPr lang="pt-BR" sz="2400" dirty="0" smtClean="0"/>
              <a:t>b</a:t>
            </a:r>
          </a:p>
          <a:p>
            <a:pPr lvl="1"/>
            <a:r>
              <a:rPr lang="pt-BR" sz="2400" dirty="0" smtClean="0"/>
              <a:t>n=15; a(x5), b(x4), c(x3), d(x3); 2nd Moment = </a:t>
            </a:r>
            <a:r>
              <a:rPr lang="pt-BR" sz="2400" b="1" dirty="0" smtClean="0">
                <a:solidFill>
                  <a:srgbClr val="0000FF"/>
                </a:solidFill>
              </a:rPr>
              <a:t>59</a:t>
            </a:r>
          </a:p>
          <a:p>
            <a:pPr lvl="1"/>
            <a:r>
              <a:rPr lang="en-US" sz="2400" b="1" dirty="0"/>
              <a:t>Estimate = n * (2 * </a:t>
            </a:r>
            <a:r>
              <a:rPr lang="en-US" sz="2400" b="1" dirty="0" err="1"/>
              <a:t>X.value</a:t>
            </a:r>
            <a:r>
              <a:rPr lang="en-US" sz="2400" b="1" dirty="0"/>
              <a:t> − 1) 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Pick random positions X1(</a:t>
            </a:r>
            <a:r>
              <a:rPr lang="pt-BR" sz="2400" dirty="0" smtClean="0">
                <a:solidFill>
                  <a:srgbClr val="FF0000"/>
                </a:solidFill>
              </a:rPr>
              <a:t>3</a:t>
            </a:r>
            <a:r>
              <a:rPr lang="pt-BR" sz="2400" baseline="30000" dirty="0" smtClean="0">
                <a:solidFill>
                  <a:srgbClr val="FF0000"/>
                </a:solidFill>
              </a:rPr>
              <a:t>rd</a:t>
            </a:r>
            <a:r>
              <a:rPr lang="pt-BR" sz="2400" dirty="0" smtClean="0"/>
              <a:t>), X2(</a:t>
            </a:r>
            <a:r>
              <a:rPr lang="pt-BR" sz="2400" dirty="0" smtClean="0">
                <a:solidFill>
                  <a:srgbClr val="0000FF"/>
                </a:solidFill>
              </a:rPr>
              <a:t>8</a:t>
            </a:r>
            <a:r>
              <a:rPr lang="pt-BR" sz="2400" baseline="30000" dirty="0">
                <a:solidFill>
                  <a:srgbClr val="0000FF"/>
                </a:solidFill>
              </a:rPr>
              <a:t>th</a:t>
            </a:r>
            <a:r>
              <a:rPr lang="pt-BR" sz="2400" dirty="0" smtClean="0"/>
              <a:t>), X3(</a:t>
            </a:r>
            <a:r>
              <a:rPr lang="pt-BR" sz="2400" dirty="0" smtClean="0">
                <a:solidFill>
                  <a:srgbClr val="FFC000"/>
                </a:solidFill>
              </a:rPr>
              <a:t>13</a:t>
            </a:r>
            <a:r>
              <a:rPr lang="pt-BR" sz="2400" baseline="30000" dirty="0" smtClean="0">
                <a:solidFill>
                  <a:srgbClr val="FFC000"/>
                </a:solidFill>
              </a:rPr>
              <a:t>th</a:t>
            </a:r>
            <a:r>
              <a:rPr lang="pt-BR" sz="2400" dirty="0" smtClean="0"/>
              <a:t>)</a:t>
            </a:r>
          </a:p>
          <a:p>
            <a:pPr lvl="1"/>
            <a:r>
              <a:rPr lang="en-US" sz="2400" dirty="0" smtClean="0"/>
              <a:t>X1.element = “c”, X1.value = 3 (# of “c” in the set from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place)</a:t>
            </a:r>
          </a:p>
          <a:p>
            <a:pPr lvl="1"/>
            <a:r>
              <a:rPr lang="en-US" sz="2400" dirty="0" smtClean="0"/>
              <a:t>Estimate for X1= 15*(2*3-1) = 75</a:t>
            </a:r>
          </a:p>
          <a:p>
            <a:pPr lvl="1"/>
            <a:r>
              <a:rPr lang="en-US" sz="2400" dirty="0" smtClean="0"/>
              <a:t>Estimates for X2 = 15*(2*2-1) = 45, (# “d” beyond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place = 2)</a:t>
            </a:r>
          </a:p>
          <a:p>
            <a:pPr lvl="1"/>
            <a:r>
              <a:rPr lang="en-US" sz="2400" dirty="0" smtClean="0"/>
              <a:t>Estimate for X3 = </a:t>
            </a:r>
            <a:r>
              <a:rPr lang="en-US" sz="2400" dirty="0"/>
              <a:t>45, (# </a:t>
            </a:r>
            <a:r>
              <a:rPr lang="en-US" sz="2400" dirty="0" smtClean="0"/>
              <a:t>“a” </a:t>
            </a:r>
            <a:r>
              <a:rPr lang="en-US" sz="2400" dirty="0"/>
              <a:t>beyond </a:t>
            </a:r>
            <a:r>
              <a:rPr lang="en-US" sz="2400" dirty="0" smtClean="0"/>
              <a:t>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place = 2)</a:t>
            </a:r>
          </a:p>
          <a:p>
            <a:pPr lvl="1"/>
            <a:r>
              <a:rPr lang="en-US" sz="2400" dirty="0" smtClean="0"/>
              <a:t>Average for X1, X2, X3 = 165/3 = </a:t>
            </a:r>
            <a:r>
              <a:rPr lang="en-US" sz="2400" b="1" dirty="0" smtClean="0">
                <a:solidFill>
                  <a:srgbClr val="0000FF"/>
                </a:solidFill>
              </a:rPr>
              <a:t>55</a:t>
            </a:r>
            <a:r>
              <a:rPr lang="en-US" sz="2400" dirty="0" smtClean="0"/>
              <a:t> (close to 59)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Estimating Moments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/>
          <a:lstStyle/>
          <a:p>
            <a:r>
              <a:rPr lang="en-US" dirty="0" smtClean="0"/>
              <a:t>Dealing with Infinite streams</a:t>
            </a:r>
          </a:p>
          <a:p>
            <a:pPr lvl="1"/>
            <a:r>
              <a:rPr lang="en-US" dirty="0" smtClean="0"/>
              <a:t>Challenge is not the “n” as we store one variable per randomly chosen position</a:t>
            </a:r>
          </a:p>
          <a:p>
            <a:pPr lvl="1"/>
            <a:r>
              <a:rPr lang="en-US" dirty="0" smtClean="0"/>
              <a:t>Challenge is selecting the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4800600"/>
            <a:ext cx="2057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" y="4740322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0600" y="4740322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4740322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038600" y="4800600"/>
            <a:ext cx="4191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38600" y="4740322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740322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4740322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5775278"/>
            <a:ext cx="762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09600" y="57150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600" y="57150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7400" y="57150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42672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At start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267200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After sometime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181600"/>
            <a:ext cx="214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After significant time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Estimating Moments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for position selection assuming we have space to store “s” variables and we have seen “n” elements</a:t>
            </a:r>
          </a:p>
          <a:p>
            <a:pPr lvl="1"/>
            <a:r>
              <a:rPr lang="en-US" dirty="0" smtClean="0"/>
              <a:t>First “s” positions are chosen </a:t>
            </a:r>
          </a:p>
          <a:p>
            <a:pPr lvl="1"/>
            <a:r>
              <a:rPr lang="en-US" dirty="0" smtClean="0"/>
              <a:t>When (n+1)</a:t>
            </a:r>
            <a:r>
              <a:rPr lang="en-US" baseline="30000" dirty="0" err="1" smtClean="0"/>
              <a:t>th</a:t>
            </a:r>
            <a:r>
              <a:rPr lang="en-US" dirty="0" smtClean="0"/>
              <a:t> token arrives, randomly select positions to keep</a:t>
            </a:r>
          </a:p>
          <a:p>
            <a:pPr lvl="1"/>
            <a:r>
              <a:rPr lang="en-US" dirty="0" smtClean="0"/>
              <a:t>If (n+1) is selected discard from existing n position randomly and insert new element with value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needle in haystack … with perseverance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6019" y="5920321"/>
            <a:ext cx="4351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Source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https://plus.google.com/+</a:t>
            </a:r>
            <a:r>
              <a:rPr lang="en-US" sz="1600" dirty="0" smtClean="0">
                <a:hlinkClick r:id="rId3"/>
              </a:rPr>
              <a:t>GaiaCostantino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in form of equation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2766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FINDING NEEDLE IN HAYSTACK</a:t>
                </a:r>
              </a:p>
              <a:p>
                <a:r>
                  <a:rPr lang="en-US" sz="2800" dirty="0" smtClean="0"/>
                  <a:t>Very large number of tuples [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sz="2800" dirty="0" smtClean="0"/>
                  <a:t>]</a:t>
                </a:r>
              </a:p>
              <a:p>
                <a:r>
                  <a:rPr lang="en-US" sz="2800" dirty="0" smtClean="0"/>
                  <a:t>Very low probability of finding what you want 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PERSEVERANCE</a:t>
                </a:r>
                <a:endParaRPr lang="en-US" sz="2800" dirty="0"/>
              </a:p>
              <a:p>
                <a:r>
                  <a:rPr lang="en-US" sz="2800" dirty="0" smtClean="0"/>
                  <a:t>Equals large number of trials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PROBABILITY OF MISSING =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276600"/>
              </a:xfrm>
              <a:blipFill rotWithShape="1">
                <a:blip r:embed="rId2"/>
                <a:stretch>
                  <a:fillRect l="-1259" t="-3724" b="-2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030" y="5029200"/>
                <a:ext cx="7141057" cy="1019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6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= 0.368 = 36.8%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0" y="5029200"/>
                <a:ext cx="7141057" cy="1019382"/>
              </a:xfrm>
              <a:prstGeom prst="rect">
                <a:avLst/>
              </a:prstGeom>
              <a:blipFill rotWithShape="1">
                <a:blip r:embed="rId3"/>
                <a:stretch>
                  <a:fillRect r="-2048" b="-6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4038600"/>
                <a:ext cx="2082173" cy="965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38600"/>
                <a:ext cx="2082173" cy="965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To sum it up …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Business : Viral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67000" y="1600200"/>
            <a:ext cx="3429000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Application in Cloud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048000"/>
            <a:ext cx="1447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Browser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3048000"/>
            <a:ext cx="1447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Tab App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72100" y="3048000"/>
            <a:ext cx="1447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Mobile App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4572000"/>
            <a:ext cx="86868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Billions of Users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8400" y="1600200"/>
            <a:ext cx="2531853" cy="2362200"/>
            <a:chOff x="6248400" y="1600200"/>
            <a:chExt cx="2531853" cy="2362200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7239000" y="1600200"/>
              <a:ext cx="1524000" cy="1905000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9000" y="2362200"/>
              <a:ext cx="1541253" cy="1600200"/>
            </a:xfrm>
            <a:prstGeom prst="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Big Data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248400" y="1981200"/>
              <a:ext cx="838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8600" y="4623137"/>
            <a:ext cx="8686800" cy="1597462"/>
            <a:chOff x="228600" y="4623137"/>
            <a:chExt cx="8686800" cy="1597462"/>
          </a:xfrm>
        </p:grpSpPr>
        <p:sp>
          <p:nvSpPr>
            <p:cNvPr id="5" name="TextBox 4"/>
            <p:cNvSpPr txBox="1"/>
            <p:nvPr/>
          </p:nvSpPr>
          <p:spPr>
            <a:xfrm>
              <a:off x="6819900" y="4623137"/>
              <a:ext cx="2095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rgbClr val="0000CC"/>
                  </a:solidFill>
                </a:rPr>
                <a:t>1.32 billion active Facebook users per day</a:t>
              </a:r>
              <a:endParaRPr lang="en-IN" sz="2000" dirty="0">
                <a:solidFill>
                  <a:srgbClr val="0000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5943600"/>
              <a:ext cx="52139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/>
                <a:t>Source: </a:t>
              </a:r>
              <a:r>
                <a:rPr lang="en-IN" sz="1200" dirty="0">
                  <a:hlinkClick r:id="rId2"/>
                </a:rPr>
                <a:t>https://</a:t>
              </a:r>
              <a:r>
                <a:rPr lang="en-IN" sz="1200" dirty="0" smtClean="0">
                  <a:hlinkClick r:id="rId2"/>
                </a:rPr>
                <a:t>www.wordstream.com/blog/ws/2017/11/07/facebook-statistics</a:t>
              </a:r>
              <a:r>
                <a:rPr lang="en-IN" sz="1200" dirty="0" smtClean="0"/>
                <a:t> </a:t>
              </a:r>
              <a:endParaRPr lang="en-IN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37964" y="1143000"/>
            <a:ext cx="1259072" cy="794147"/>
            <a:chOff x="6037964" y="1143000"/>
            <a:chExt cx="1259072" cy="794147"/>
          </a:xfrm>
        </p:grpSpPr>
        <p:sp>
          <p:nvSpPr>
            <p:cNvPr id="18" name="TextBox 17"/>
            <p:cNvSpPr txBox="1"/>
            <p:nvPr/>
          </p:nvSpPr>
          <p:spPr>
            <a:xfrm>
              <a:off x="6037964" y="1537037"/>
              <a:ext cx="1259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rgbClr val="0000CC"/>
                  </a:solidFill>
                </a:rPr>
                <a:t>4 M / min</a:t>
              </a:r>
              <a:endParaRPr lang="en-IN" sz="2000" dirty="0">
                <a:solidFill>
                  <a:srgbClr val="0000CC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9" t="23465" r="29637" b="19399"/>
            <a:stretch/>
          </p:blipFill>
          <p:spPr bwMode="auto">
            <a:xfrm>
              <a:off x="6437679" y="1143000"/>
              <a:ext cx="45964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0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Mining Data Stream has moved from research area to every day use for commercial purposes</a:t>
            </a:r>
          </a:p>
          <a:p>
            <a:r>
              <a:rPr lang="en-IN" dirty="0" smtClean="0"/>
              <a:t>With single scan constraint algorithms suitable for static data mining cannot be applied as-is</a:t>
            </a:r>
          </a:p>
          <a:p>
            <a:r>
              <a:rPr lang="en-IN" dirty="0" smtClean="0"/>
              <a:t>Finding distinct items, count of items in last n-occurrences, uniformity of item values, etc. represents a few use-cases</a:t>
            </a:r>
          </a:p>
          <a:p>
            <a:r>
              <a:rPr lang="en-IN" dirty="0" smtClean="0"/>
              <a:t>This remains an active area of research as it can be applied across disciplines and hence needs due attention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Answers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Ebola Virus</a:t>
            </a:r>
            <a:r>
              <a:rPr lang="en-US" dirty="0" smtClean="0"/>
              <a:t>: Predict spread using mobile phone data from West Africa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436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692" y="5029200"/>
            <a:ext cx="803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Mobile </a:t>
            </a:r>
            <a:r>
              <a:rPr lang="en-IN" dirty="0"/>
              <a:t>phone data from West Africa is being used to map population movements and predict how the Ebola virus might spread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802868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Source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www.bbc.com/news/business-29617831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76200"/>
            <a:ext cx="943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0000FF"/>
                </a:solidFill>
              </a:rPr>
              <a:t>Mar 23, 2014 (WHO reported after 29 deaths</a:t>
            </a:r>
            <a:r>
              <a:rPr lang="en-IN" sz="2800" smtClean="0">
                <a:solidFill>
                  <a:srgbClr val="0000FF"/>
                </a:solidFill>
              </a:rPr>
              <a:t>, started Dec ‘13)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391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sumit@rssoftware.co.in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+91.9830336049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UPI Transactions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0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8689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5975"/>
            <a:ext cx="4196864" cy="23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838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Other than Facebook no application worldwide has seen such exponential adoption in early years of launch</a:t>
            </a:r>
            <a:endParaRPr lang="en-IN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69" y="5562600"/>
            <a:ext cx="112314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89362" y="2971800"/>
            <a:ext cx="2735238" cy="2569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589362" y="1719618"/>
            <a:ext cx="4135271" cy="3821373"/>
          </a:xfrm>
          <a:custGeom>
            <a:avLst/>
            <a:gdLst>
              <a:gd name="connsiteX0" fmla="*/ 0 w 4135271"/>
              <a:gd name="connsiteY0" fmla="*/ 0 h 3821373"/>
              <a:gd name="connsiteX1" fmla="*/ 4135271 w 4135271"/>
              <a:gd name="connsiteY1" fmla="*/ 0 h 3821373"/>
              <a:gd name="connsiteX2" fmla="*/ 4121624 w 4135271"/>
              <a:gd name="connsiteY2" fmla="*/ 3821373 h 3821373"/>
              <a:gd name="connsiteX3" fmla="*/ 2688609 w 4135271"/>
              <a:gd name="connsiteY3" fmla="*/ 3807725 h 3821373"/>
              <a:gd name="connsiteX4" fmla="*/ 13647 w 4135271"/>
              <a:gd name="connsiteY4" fmla="*/ 1282889 h 3821373"/>
              <a:gd name="connsiteX5" fmla="*/ 0 w 4135271"/>
              <a:gd name="connsiteY5" fmla="*/ 0 h 382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271" h="3821373">
                <a:moveTo>
                  <a:pt x="0" y="0"/>
                </a:moveTo>
                <a:lnTo>
                  <a:pt x="4135271" y="0"/>
                </a:lnTo>
                <a:lnTo>
                  <a:pt x="4121624" y="3821373"/>
                </a:lnTo>
                <a:lnTo>
                  <a:pt x="2688609" y="3807725"/>
                </a:lnTo>
                <a:lnTo>
                  <a:pt x="13647" y="1282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200869"/>
            <a:ext cx="284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Prescriptive Analytics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420070"/>
            <a:ext cx="2617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Predictive Analytics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639270"/>
            <a:ext cx="277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Descriptive Analytics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51578" y="5481935"/>
            <a:ext cx="103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Offline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29686" y="5481935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Hybrid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733800" y="4412903"/>
            <a:ext cx="10668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05400" y="4412903"/>
            <a:ext cx="10668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3193703"/>
            <a:ext cx="10668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3193703"/>
            <a:ext cx="1066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1974502"/>
            <a:ext cx="1066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974502"/>
            <a:ext cx="1066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High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06896" y="548193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Online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477000" y="4412903"/>
            <a:ext cx="10668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7000" y="3193703"/>
            <a:ext cx="1066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High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77000" y="1974502"/>
            <a:ext cx="10668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High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24600" y="1371600"/>
            <a:ext cx="1676400" cy="4800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554" y="1289922"/>
            <a:ext cx="165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Prescriptive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6287" y="2966355"/>
            <a:ext cx="142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Predictive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873618"/>
            <a:ext cx="157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Descriptive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02296" y="6153959"/>
            <a:ext cx="103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Offline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2943" y="6153958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Hybrid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05756" y="6153957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Online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57538" y="175969"/>
            <a:ext cx="6469038" cy="5977990"/>
            <a:chOff x="3589362" y="1719618"/>
            <a:chExt cx="4135271" cy="3821373"/>
          </a:xfrm>
        </p:grpSpPr>
        <p:sp>
          <p:nvSpPr>
            <p:cNvPr id="26" name="Rectangle 25"/>
            <p:cNvSpPr/>
            <p:nvPr/>
          </p:nvSpPr>
          <p:spPr>
            <a:xfrm>
              <a:off x="3589362" y="2971800"/>
              <a:ext cx="2735238" cy="25691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89362" y="1719618"/>
              <a:ext cx="4135271" cy="3821373"/>
            </a:xfrm>
            <a:custGeom>
              <a:avLst/>
              <a:gdLst>
                <a:gd name="connsiteX0" fmla="*/ 0 w 4135271"/>
                <a:gd name="connsiteY0" fmla="*/ 0 h 3821373"/>
                <a:gd name="connsiteX1" fmla="*/ 4135271 w 4135271"/>
                <a:gd name="connsiteY1" fmla="*/ 0 h 3821373"/>
                <a:gd name="connsiteX2" fmla="*/ 4121624 w 4135271"/>
                <a:gd name="connsiteY2" fmla="*/ 3821373 h 3821373"/>
                <a:gd name="connsiteX3" fmla="*/ 2688609 w 4135271"/>
                <a:gd name="connsiteY3" fmla="*/ 3807725 h 3821373"/>
                <a:gd name="connsiteX4" fmla="*/ 13647 w 4135271"/>
                <a:gd name="connsiteY4" fmla="*/ 1282889 h 3821373"/>
                <a:gd name="connsiteX5" fmla="*/ 0 w 4135271"/>
                <a:gd name="connsiteY5" fmla="*/ 0 h 382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271" h="3821373">
                  <a:moveTo>
                    <a:pt x="0" y="0"/>
                  </a:moveTo>
                  <a:lnTo>
                    <a:pt x="4135271" y="0"/>
                  </a:lnTo>
                  <a:lnTo>
                    <a:pt x="4121624" y="3821373"/>
                  </a:lnTo>
                  <a:lnTo>
                    <a:pt x="2688609" y="3807725"/>
                  </a:lnTo>
                  <a:lnTo>
                    <a:pt x="13647" y="1282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4412903"/>
              <a:ext cx="1066800" cy="9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Will X </a:t>
              </a:r>
              <a:r>
                <a:rPr lang="en-US" smtClean="0"/>
                <a:t>buy the car</a:t>
              </a:r>
              <a:endParaRPr lang="en-US" dirty="0" smtClean="0"/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What items are bought together</a:t>
              </a:r>
            </a:p>
            <a:p>
              <a:pPr algn="ctr"/>
              <a:r>
                <a:rPr lang="en-US" dirty="0" smtClean="0"/>
                <a:t>Detect Plagiarism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400" y="4412903"/>
              <a:ext cx="10668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Trending of </a:t>
              </a:r>
              <a:r>
                <a:rPr lang="en-US" dirty="0" smtClean="0">
                  <a:solidFill>
                    <a:schemeClr val="tx1"/>
                  </a:solidFill>
                </a:rPr>
                <a:t>tweets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33800" y="3193703"/>
              <a:ext cx="10668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Ranking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5400" y="3193703"/>
              <a:ext cx="10668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Stock Price Prediction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Personalized Ads / News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3800" y="1974502"/>
              <a:ext cx="10668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Entity Resolution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5400" y="1974502"/>
              <a:ext cx="1066800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Spam emails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7000" y="4412903"/>
              <a:ext cx="1066800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Fraud detection of ecommerce purchases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3193703"/>
              <a:ext cx="1066800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Amazon, Netflix </a:t>
              </a:r>
              <a:r>
                <a:rPr lang="en-US" dirty="0" smtClean="0"/>
                <a:t>Recommends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77000" y="1974502"/>
              <a:ext cx="1066800" cy="91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Google predicts the query string and provides alternatives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76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Business Questions : Customer Focus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Google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How many new users </a:t>
            </a:r>
            <a:r>
              <a:rPr lang="en-US" dirty="0" smtClean="0"/>
              <a:t>have logged since last month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Uber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What should be the dynamic price </a:t>
            </a:r>
            <a:r>
              <a:rPr lang="en-US" dirty="0" smtClean="0"/>
              <a:t>that would not put off customer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 Stream : Model &amp; Mining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There is no one answer or easy answer to easy questions in data streams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Sumit Misra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12107</TotalTime>
  <Words>2470</Words>
  <Application>Microsoft Office PowerPoint</Application>
  <PresentationFormat>On-screen Show (4:3)</PresentationFormat>
  <Paragraphs>593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Data Stream Analytics</vt:lpstr>
      <vt:lpstr>Content</vt:lpstr>
      <vt:lpstr>Business Need of Stream Analytics</vt:lpstr>
      <vt:lpstr>Platform Business : Viral Effect</vt:lpstr>
      <vt:lpstr>UPI Transactions</vt:lpstr>
      <vt:lpstr>Complexity</vt:lpstr>
      <vt:lpstr>Map</vt:lpstr>
      <vt:lpstr>Business Questions : Customer Focus</vt:lpstr>
      <vt:lpstr>Data Stream : Model &amp; Mining</vt:lpstr>
      <vt:lpstr>Considerations and Approach</vt:lpstr>
      <vt:lpstr>Stream Model</vt:lpstr>
      <vt:lpstr>Mining for …</vt:lpstr>
      <vt:lpstr>Mining for …</vt:lpstr>
      <vt:lpstr>Mining for …</vt:lpstr>
      <vt:lpstr>Time Windows</vt:lpstr>
      <vt:lpstr>Synopsis</vt:lpstr>
      <vt:lpstr>Burst of Data</vt:lpstr>
      <vt:lpstr>Reduce Loads : Sampling</vt:lpstr>
      <vt:lpstr>Reduce Loads : Sampling</vt:lpstr>
      <vt:lpstr>Hoeffding Inequality</vt:lpstr>
      <vt:lpstr>Research and Innovations</vt:lpstr>
      <vt:lpstr>Classification / Filtering</vt:lpstr>
      <vt:lpstr>Classification / Filtering</vt:lpstr>
      <vt:lpstr>Frequent Recent Items</vt:lpstr>
      <vt:lpstr>Frequent Recent Items</vt:lpstr>
      <vt:lpstr>Measuring Data Uniformity : Estimating Moments</vt:lpstr>
      <vt:lpstr>Measuring Data Uniformity : Estimating Moments</vt:lpstr>
      <vt:lpstr>Standing Queries</vt:lpstr>
      <vt:lpstr>Standing Queries</vt:lpstr>
      <vt:lpstr>Distinct Items : Removing the repetitions</vt:lpstr>
      <vt:lpstr>Distinct Items</vt:lpstr>
      <vt:lpstr>How many buyers are from the age group of 18-28 years</vt:lpstr>
      <vt:lpstr>Counting 1’s in a Window </vt:lpstr>
      <vt:lpstr>Estimating Moments …</vt:lpstr>
      <vt:lpstr>… Estimating Moments …</vt:lpstr>
      <vt:lpstr>… Estimating Moments …</vt:lpstr>
      <vt:lpstr>Finding needle in haystack … with perseverance </vt:lpstr>
      <vt:lpstr>… in form of equation …</vt:lpstr>
      <vt:lpstr>Conclusion</vt:lpstr>
      <vt:lpstr>Conclusion</vt:lpstr>
      <vt:lpstr>Questions</vt:lpstr>
      <vt:lpstr>Ebola Virus: Predict spread using mobile phone data from West Africa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Analytics</dc:title>
  <dc:creator>Sumit Misra</dc:creator>
  <cp:lastModifiedBy>Sumit Misra</cp:lastModifiedBy>
  <cp:revision>450</cp:revision>
  <dcterms:created xsi:type="dcterms:W3CDTF">2006-08-16T00:00:00Z</dcterms:created>
  <dcterms:modified xsi:type="dcterms:W3CDTF">2018-06-02T05:40:01Z</dcterms:modified>
</cp:coreProperties>
</file>