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Equation4.bin" ContentType="application/vnd.openxmlformats-officedocument.oleObject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Microsoft_Equation1.bin" ContentType="application/vnd.openxmlformats-officedocument.oleObje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embeddings/Microsoft_Equation2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0" r:id="rId10"/>
    <p:sldId id="264" r:id="rId11"/>
    <p:sldId id="266" r:id="rId12"/>
    <p:sldId id="270" r:id="rId13"/>
    <p:sldId id="273" r:id="rId14"/>
    <p:sldId id="275" r:id="rId15"/>
    <p:sldId id="278" r:id="rId16"/>
    <p:sldId id="267" r:id="rId17"/>
    <p:sldId id="265" r:id="rId18"/>
    <p:sldId id="268" r:id="rId19"/>
    <p:sldId id="274" r:id="rId20"/>
    <p:sldId id="271" r:id="rId21"/>
    <p:sldId id="272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3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5EC8E-D070-3D44-8F55-4B7BE74A4892}" type="datetimeFigureOut">
              <a:rPr lang="en-US" smtClean="0"/>
              <a:pPr/>
              <a:t>4/2/12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B30DD-F595-7441-BFB9-70C3EEA5A2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On Genome Assembly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Abhiram</a:t>
            </a:r>
            <a:r>
              <a:rPr lang="en-US" dirty="0" smtClean="0"/>
              <a:t> Ranade</a:t>
            </a:r>
          </a:p>
          <a:p>
            <a:r>
              <a:rPr lang="en-US" dirty="0" smtClean="0"/>
              <a:t>IIT Bombay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Overlap graph, long=2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34235" y="1967601"/>
            <a:ext cx="785642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abcd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62399" y="1967601"/>
            <a:ext cx="108906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cdefghi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969189"/>
            <a:ext cx="70118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hijkl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53199" y="3733800"/>
            <a:ext cx="70884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hicd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2519877" y="2198434"/>
            <a:ext cx="1442522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51459" y="2205602"/>
            <a:ext cx="1830401" cy="152978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1"/>
          </p:cNvCxnSpPr>
          <p:nvPr/>
        </p:nvCxnSpPr>
        <p:spPr>
          <a:xfrm>
            <a:off x="5051459" y="2198434"/>
            <a:ext cx="1654141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endCxn id="6" idx="2"/>
          </p:cNvCxnSpPr>
          <p:nvPr/>
        </p:nvCxnSpPr>
        <p:spPr>
          <a:xfrm rot="10800000">
            <a:off x="4506929" y="2429266"/>
            <a:ext cx="2046270" cy="1563882"/>
          </a:xfrm>
          <a:prstGeom prst="curvedConnector2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599" y="5029200"/>
            <a:ext cx="362637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0"/>
            <a:endCxn id="5" idx="2"/>
          </p:cNvCxnSpPr>
          <p:nvPr/>
        </p:nvCxnSpPr>
        <p:spPr>
          <a:xfrm rot="5400000" flipH="1" flipV="1">
            <a:off x="540020" y="3442164"/>
            <a:ext cx="2599934" cy="57413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" idx="1"/>
            <a:endCxn id="30" idx="1"/>
          </p:cNvCxnSpPr>
          <p:nvPr/>
        </p:nvCxnSpPr>
        <p:spPr>
          <a:xfrm rot="10800000" flipV="1">
            <a:off x="1371599" y="2198434"/>
            <a:ext cx="362636" cy="3015432"/>
          </a:xfrm>
          <a:prstGeom prst="curvedConnector3">
            <a:avLst>
              <a:gd name="adj1" fmla="val 163038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914261">
            <a:off x="1300128" y="3590333"/>
            <a:ext cx="63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abcd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83967" y="1829102"/>
            <a:ext cx="64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efghi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33187" y="1836270"/>
            <a:ext cx="3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jkl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2388304">
            <a:off x="5938208" y="2746203"/>
            <a:ext cx="40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840178">
            <a:off x="5182892" y="3287582"/>
            <a:ext cx="64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efghi</a:t>
            </a:r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574800" y="2258668"/>
            <a:ext cx="7106356" cy="3970867"/>
          </a:xfrm>
          <a:custGeom>
            <a:avLst/>
            <a:gdLst>
              <a:gd name="connsiteX0" fmla="*/ 5545667 w 6928556"/>
              <a:gd name="connsiteY0" fmla="*/ 0 h 3609622"/>
              <a:gd name="connsiteX1" fmla="*/ 6908800 w 6928556"/>
              <a:gd name="connsiteY1" fmla="*/ 1524000 h 3609622"/>
              <a:gd name="connsiteX2" fmla="*/ 5427133 w 6928556"/>
              <a:gd name="connsiteY2" fmla="*/ 3259667 h 3609622"/>
              <a:gd name="connsiteX3" fmla="*/ 1168400 w 6928556"/>
              <a:gd name="connsiteY3" fmla="*/ 3505200 h 3609622"/>
              <a:gd name="connsiteX4" fmla="*/ 0 w 6928556"/>
              <a:gd name="connsiteY4" fmla="*/ 2633133 h 3609622"/>
              <a:gd name="connsiteX0" fmla="*/ 5545667 w 6928556"/>
              <a:gd name="connsiteY0" fmla="*/ 0 h 3609622"/>
              <a:gd name="connsiteX1" fmla="*/ 6908800 w 6928556"/>
              <a:gd name="connsiteY1" fmla="*/ 1524000 h 3609622"/>
              <a:gd name="connsiteX2" fmla="*/ 5427133 w 6928556"/>
              <a:gd name="connsiteY2" fmla="*/ 3259667 h 3609622"/>
              <a:gd name="connsiteX3" fmla="*/ 1168400 w 6928556"/>
              <a:gd name="connsiteY3" fmla="*/ 3505200 h 3609622"/>
              <a:gd name="connsiteX4" fmla="*/ 0 w 6928556"/>
              <a:gd name="connsiteY4" fmla="*/ 2633133 h 3609622"/>
              <a:gd name="connsiteX0" fmla="*/ 5698067 w 7080956"/>
              <a:gd name="connsiteY0" fmla="*/ 0 h 3589867"/>
              <a:gd name="connsiteX1" fmla="*/ 7061200 w 7080956"/>
              <a:gd name="connsiteY1" fmla="*/ 1524000 h 3589867"/>
              <a:gd name="connsiteX2" fmla="*/ 5579533 w 7080956"/>
              <a:gd name="connsiteY2" fmla="*/ 3259667 h 3589867"/>
              <a:gd name="connsiteX3" fmla="*/ 1320800 w 7080956"/>
              <a:gd name="connsiteY3" fmla="*/ 3505200 h 3589867"/>
              <a:gd name="connsiteX4" fmla="*/ 0 w 7080956"/>
              <a:gd name="connsiteY4" fmla="*/ 2785533 h 3589867"/>
              <a:gd name="connsiteX0" fmla="*/ 5850467 w 7106356"/>
              <a:gd name="connsiteY0" fmla="*/ 0 h 3970867"/>
              <a:gd name="connsiteX1" fmla="*/ 7061200 w 7106356"/>
              <a:gd name="connsiteY1" fmla="*/ 1905000 h 3970867"/>
              <a:gd name="connsiteX2" fmla="*/ 5579533 w 7106356"/>
              <a:gd name="connsiteY2" fmla="*/ 3640667 h 3970867"/>
              <a:gd name="connsiteX3" fmla="*/ 1320800 w 7106356"/>
              <a:gd name="connsiteY3" fmla="*/ 3886200 h 3970867"/>
              <a:gd name="connsiteX4" fmla="*/ 0 w 7106356"/>
              <a:gd name="connsiteY4" fmla="*/ 3166533 h 397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356" h="3970867">
                <a:moveTo>
                  <a:pt x="5850467" y="0"/>
                </a:moveTo>
                <a:cubicBezTo>
                  <a:pt x="6541911" y="490361"/>
                  <a:pt x="7106356" y="1298222"/>
                  <a:pt x="7061200" y="1905000"/>
                </a:cubicBezTo>
                <a:cubicBezTo>
                  <a:pt x="7016044" y="2511778"/>
                  <a:pt x="6536266" y="3310467"/>
                  <a:pt x="5579533" y="3640667"/>
                </a:cubicBezTo>
                <a:cubicBezTo>
                  <a:pt x="4622800" y="3970867"/>
                  <a:pt x="2250722" y="3965222"/>
                  <a:pt x="1320800" y="3886200"/>
                </a:cubicBezTo>
                <a:cubicBezTo>
                  <a:pt x="390878" y="3807178"/>
                  <a:pt x="131939" y="3550355"/>
                  <a:pt x="0" y="3166533"/>
                </a:cubicBezTo>
              </a:path>
            </a:pathLst>
          </a:custGeom>
          <a:ln>
            <a:solidFill>
              <a:schemeClr val="accent3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038600" y="5756831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16358454">
            <a:off x="733080" y="3359499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 flipV="1">
            <a:off x="1734235" y="4493383"/>
            <a:ext cx="1188525" cy="72048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734237" y="3964633"/>
            <a:ext cx="4818963" cy="124923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8" idx="2"/>
            <a:endCxn id="30" idx="3"/>
          </p:cNvCxnSpPr>
          <p:nvPr/>
        </p:nvCxnSpPr>
        <p:spPr>
          <a:xfrm rot="5400000">
            <a:off x="3811730" y="2117972"/>
            <a:ext cx="1018401" cy="5173387"/>
          </a:xfrm>
          <a:prstGeom prst="curvedConnector2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20735363">
            <a:off x="3664913" y="4261554"/>
            <a:ext cx="57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hicd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 rot="20867691">
            <a:off x="5168685" y="4512309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30" idx="3"/>
          </p:cNvCxnSpPr>
          <p:nvPr/>
        </p:nvCxnSpPr>
        <p:spPr>
          <a:xfrm flipV="1">
            <a:off x="1734236" y="4195465"/>
            <a:ext cx="785641" cy="101840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Walk =&gt; Assembly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Assembly =  Walk in the overlap graph which</a:t>
            </a:r>
          </a:p>
          <a:p>
            <a:pPr lvl="1"/>
            <a:r>
              <a:rPr lang="en-US" dirty="0" smtClean="0"/>
              <a:t>Starts at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, </a:t>
            </a:r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Ends at</a:t>
            </a:r>
            <a:r>
              <a:rPr lang="en-US" dirty="0" smtClean="0">
                <a:latin typeface="Lucida Grande"/>
                <a:ea typeface="Lucida Grande"/>
                <a:cs typeface="Lucida Grande"/>
              </a:rPr>
              <a:t>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 smtClean="0">
              <a:latin typeface="Lucida Grande"/>
              <a:ea typeface="Lucida Grande"/>
              <a:cs typeface="Lucida Grande"/>
            </a:endParaRPr>
          </a:p>
          <a:p>
            <a:pPr lvl="1"/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Passes through every vertex at least once.</a:t>
            </a:r>
          </a:p>
          <a:p>
            <a:pPr lvl="1"/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Passes through every edge at least once?</a:t>
            </a:r>
          </a:p>
          <a:p>
            <a:r>
              <a:rPr lang="en-US" sz="2800" dirty="0" smtClean="0">
                <a:latin typeface="Lucida Grande"/>
                <a:ea typeface="Lucida Grande"/>
                <a:cs typeface="Lucida Grande"/>
              </a:rPr>
              <a:t>Assembled sequence = concatenation of labels along the walk.</a:t>
            </a:r>
          </a:p>
          <a:p>
            <a:pPr lvl="1"/>
            <a:r>
              <a:rPr lang="en-US" sz="2400" dirty="0" smtClean="0">
                <a:latin typeface="Lucida Grande"/>
                <a:ea typeface="Lucida Grande"/>
                <a:cs typeface="Lucida Grande"/>
              </a:rPr>
              <a:t>Every read appears in the sequence</a:t>
            </a:r>
          </a:p>
          <a:p>
            <a:r>
              <a:rPr lang="en-US" sz="2800" dirty="0" smtClean="0">
                <a:latin typeface="Lucida Grande"/>
                <a:ea typeface="Lucida Grande"/>
                <a:cs typeface="Lucida Grande"/>
              </a:rPr>
              <a:t>Walk revisits  </a:t>
            </a:r>
            <a:r>
              <a:rPr lang="en-US" sz="2800" dirty="0" err="1" smtClean="0">
                <a:latin typeface="Lucida Grande"/>
                <a:ea typeface="Lucida Grande"/>
                <a:cs typeface="Lucida Grande"/>
              </a:rPr>
              <a:t>ϕ</a:t>
            </a:r>
            <a:r>
              <a:rPr lang="en-US" sz="2800" dirty="0" smtClean="0">
                <a:latin typeface="Lucida Grande"/>
                <a:ea typeface="Lucida Grande"/>
                <a:cs typeface="Lucida Grande"/>
              </a:rPr>
              <a:t>: reconstruction is incomplete, in several pieces. 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Assembly =&gt; Walk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Assembly A</a:t>
            </a:r>
          </a:p>
          <a:p>
            <a:r>
              <a:rPr lang="en-US" dirty="0" smtClean="0"/>
              <a:t>Output: Walk which will generate A</a:t>
            </a:r>
          </a:p>
          <a:p>
            <a:pPr lvl="1"/>
            <a:r>
              <a:rPr lang="en-US" dirty="0" smtClean="0"/>
              <a:t>Visit vertices in the order of appearance in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Overlap graph characterizes assemblies.  </a:t>
            </a:r>
          </a:p>
          <a:p>
            <a:pPr>
              <a:buNone/>
            </a:pPr>
            <a:r>
              <a:rPr lang="en-US" dirty="0" smtClean="0"/>
              <a:t>Variations on graph also studied.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Approaches to assembly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Occam’s Razor: Most likely = “Shortest”</a:t>
            </a:r>
          </a:p>
          <a:p>
            <a:pPr lvl="1"/>
            <a:r>
              <a:rPr lang="en-US" dirty="0" smtClean="0"/>
              <a:t>Shortest walk that visits every vertex at least once: NP-hard</a:t>
            </a:r>
          </a:p>
          <a:p>
            <a:pPr lvl="1"/>
            <a:r>
              <a:rPr lang="en-US" dirty="0" smtClean="0"/>
              <a:t>Shortest walk that visits every edge at least once: Chinese Postman problem.  </a:t>
            </a:r>
            <a:r>
              <a:rPr lang="en-US" dirty="0" err="1" smtClean="0"/>
              <a:t>Polytime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Pragmatic: Use some greedy approach to find above.</a:t>
            </a:r>
          </a:p>
          <a:p>
            <a:r>
              <a:rPr lang="en-US" dirty="0" smtClean="0"/>
              <a:t>Model probability more accurately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A Twist: pair constraints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Sequencing process may give additional constraints: </a:t>
            </a:r>
            <a:r>
              <a:rPr lang="en-US" dirty="0" smtClean="0">
                <a:solidFill>
                  <a:srgbClr val="FF0000"/>
                </a:solidFill>
              </a:rPr>
              <a:t>distance from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 in assembly is about D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abcd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= </a:t>
            </a:r>
            <a:r>
              <a:rPr lang="en-US" dirty="0" err="1" smtClean="0"/>
              <a:t>hijkl</a:t>
            </a:r>
            <a:r>
              <a:rPr lang="en-US" dirty="0" smtClean="0"/>
              <a:t>, D = 10.  Which of the following </a:t>
            </a:r>
            <a:r>
              <a:rPr lang="en-US" dirty="0" err="1" smtClean="0"/>
              <a:t>assembiles</a:t>
            </a:r>
            <a:r>
              <a:rPr lang="en-US" dirty="0" smtClean="0"/>
              <a:t> is more likely?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	</a:t>
            </a:r>
            <a:r>
              <a:rPr lang="en-US" dirty="0" err="1" smtClean="0">
                <a:solidFill>
                  <a:srgbClr val="FF0000"/>
                </a:solidFill>
              </a:rPr>
              <a:t>abcd</a:t>
            </a:r>
            <a:r>
              <a:rPr lang="en-US" dirty="0" err="1" smtClean="0">
                <a:solidFill>
                  <a:srgbClr val="3366FF"/>
                </a:solidFill>
              </a:rPr>
              <a:t>efg</a:t>
            </a:r>
            <a:r>
              <a:rPr lang="en-US" dirty="0" err="1" smtClean="0">
                <a:solidFill>
                  <a:srgbClr val="FF0000"/>
                </a:solidFill>
              </a:rPr>
              <a:t>hijkl</a:t>
            </a:r>
            <a:r>
              <a:rPr lang="en-US" dirty="0" err="1" smtClean="0">
                <a:solidFill>
                  <a:srgbClr val="3366FF"/>
                </a:solidFill>
              </a:rPr>
              <a:t>hicd</a:t>
            </a:r>
            <a:r>
              <a:rPr lang="en-US" dirty="0" smtClean="0">
                <a:solidFill>
                  <a:srgbClr val="3366FF"/>
                </a:solidFill>
              </a:rPr>
              <a:t>        </a:t>
            </a: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abcd</a:t>
            </a:r>
            <a:r>
              <a:rPr lang="en-US" dirty="0" err="1" smtClean="0">
                <a:solidFill>
                  <a:srgbClr val="3366FF"/>
                </a:solidFill>
              </a:rPr>
              <a:t>efghicd</a:t>
            </a:r>
            <a:r>
              <a:rPr lang="en-US" dirty="0" err="1" smtClean="0">
                <a:solidFill>
                  <a:srgbClr val="FF0000"/>
                </a:solidFill>
              </a:rPr>
              <a:t>hijkl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3366FF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abcd</a:t>
            </a:r>
            <a:r>
              <a:rPr lang="en-US" dirty="0" err="1" smtClean="0">
                <a:solidFill>
                  <a:srgbClr val="3366FF"/>
                </a:solidFill>
              </a:rPr>
              <a:t>efghicdefg</a:t>
            </a:r>
            <a:r>
              <a:rPr lang="en-US" dirty="0" err="1" smtClean="0">
                <a:solidFill>
                  <a:srgbClr val="FF0000"/>
                </a:solidFill>
              </a:rPr>
              <a:t>hijkl</a:t>
            </a:r>
            <a:r>
              <a:rPr lang="en-US" dirty="0" smtClean="0"/>
              <a:t>   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Systematic estimation of probability of a given assembly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Algebraic representation of walks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Walk is cyclic: </a:t>
            </a:r>
          </a:p>
          <a:p>
            <a:pPr>
              <a:buNone/>
            </a:pPr>
            <a:r>
              <a:rPr lang="en-US" dirty="0" smtClean="0"/>
              <a:t>		number of times vertex entered </a:t>
            </a:r>
          </a:p>
          <a:p>
            <a:pPr>
              <a:buNone/>
            </a:pPr>
            <a:r>
              <a:rPr lang="en-US" dirty="0" smtClean="0"/>
              <a:t>		= number of times it is exited.</a:t>
            </a:r>
          </a:p>
          <a:p>
            <a:r>
              <a:rPr lang="en-US" dirty="0" smtClean="0"/>
              <a:t>Walk = fluid flow</a:t>
            </a:r>
          </a:p>
          <a:p>
            <a:pPr>
              <a:buNone/>
            </a:pPr>
            <a:r>
              <a:rPr lang="en-US" dirty="0" smtClean="0"/>
              <a:t>		Total fluid coming in = Total fluid going out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dirty="0" smtClean="0"/>
              <a:t> = fluid going from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j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	= number of times walk goes from </a:t>
            </a:r>
            <a:r>
              <a:rPr lang="en-US" dirty="0" err="1" smtClean="0"/>
              <a:t>i</a:t>
            </a:r>
            <a:r>
              <a:rPr lang="en-US" dirty="0" smtClean="0"/>
              <a:t> to </a:t>
            </a:r>
            <a:r>
              <a:rPr lang="en-US" dirty="0" err="1" smtClean="0"/>
              <a:t>j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Formulate conditions on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baseline="-25000" dirty="0" err="1" smtClean="0">
                <a:solidFill>
                  <a:srgbClr val="FF0000"/>
                </a:solidFill>
              </a:rPr>
              <a:t>ij</a:t>
            </a:r>
            <a:r>
              <a:rPr lang="en-US" dirty="0" smtClean="0">
                <a:solidFill>
                  <a:srgbClr val="FF0000"/>
                </a:solidFill>
              </a:rPr>
              <a:t> and solve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Algebraic representation: </a:t>
            </a:r>
            <a:r>
              <a:rPr lang="en-US" dirty="0" err="1" smtClean="0">
                <a:solidFill>
                  <a:srgbClr val="953735"/>
                </a:solidFill>
              </a:rPr>
              <a:t>X</a:t>
            </a:r>
            <a:r>
              <a:rPr lang="en-US" baseline="-25000" dirty="0" err="1" smtClean="0">
                <a:solidFill>
                  <a:srgbClr val="953735"/>
                </a:solidFill>
              </a:rPr>
              <a:t>ij</a:t>
            </a:r>
            <a:r>
              <a:rPr lang="en-US" dirty="0" err="1" smtClean="0">
                <a:solidFill>
                  <a:srgbClr val="953735"/>
                </a:solidFill>
              </a:rPr>
              <a:t>,δ</a:t>
            </a:r>
            <a:r>
              <a:rPr lang="en-US" baseline="-25000" dirty="0" err="1" smtClean="0">
                <a:solidFill>
                  <a:srgbClr val="953735"/>
                </a:solidFill>
              </a:rPr>
              <a:t>j</a:t>
            </a:r>
            <a:endParaRPr lang="en-US" baseline="-25000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X</a:t>
            </a:r>
            <a:r>
              <a:rPr lang="en-US" baseline="-25000" dirty="0" err="1" smtClean="0"/>
              <a:t>ij</a:t>
            </a:r>
            <a:r>
              <a:rPr lang="en-US" baseline="-25000" dirty="0" smtClean="0"/>
              <a:t> </a:t>
            </a:r>
            <a:r>
              <a:rPr lang="en-US" sz="4000" cap="small" dirty="0" smtClean="0"/>
              <a:t>= </a:t>
            </a:r>
            <a:r>
              <a:rPr lang="en-US" sz="4000" dirty="0" smtClean="0"/>
              <a:t>Number of times walk goes from </a:t>
            </a:r>
            <a:r>
              <a:rPr lang="en-US" sz="4000" dirty="0" err="1" smtClean="0"/>
              <a:t>i</a:t>
            </a:r>
            <a:r>
              <a:rPr lang="en-US" sz="4000" dirty="0" smtClean="0"/>
              <a:t> to </a:t>
            </a:r>
            <a:r>
              <a:rPr lang="en-US" sz="4000" dirty="0" err="1" smtClean="0"/>
              <a:t>j</a:t>
            </a:r>
            <a:r>
              <a:rPr lang="en-US" sz="4000" dirty="0" smtClean="0"/>
              <a:t>.</a:t>
            </a:r>
          </a:p>
          <a:p>
            <a:pPr>
              <a:buNone/>
            </a:pPr>
            <a:r>
              <a:rPr lang="en-US" sz="4000" dirty="0" err="1" smtClean="0"/>
              <a:t>δ</a:t>
            </a:r>
            <a:r>
              <a:rPr lang="en-US" sz="4000" baseline="-25000" dirty="0" err="1" smtClean="0"/>
              <a:t>j</a:t>
            </a:r>
            <a:r>
              <a:rPr lang="en-US" sz="4000" dirty="0" smtClean="0"/>
              <a:t> = Number of times walk goes over </a:t>
            </a:r>
            <a:r>
              <a:rPr lang="en-US" sz="4000" dirty="0" err="1" smtClean="0"/>
              <a:t>j</a:t>
            </a: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L</a:t>
            </a:r>
            <a:r>
              <a:rPr lang="en-US" sz="4000" baseline="-25000" dirty="0" err="1" smtClean="0"/>
              <a:t>ij</a:t>
            </a:r>
            <a:r>
              <a:rPr lang="en-US" sz="4000" dirty="0" smtClean="0"/>
              <a:t> = Length of label of edge (</a:t>
            </a:r>
            <a:r>
              <a:rPr lang="en-US" sz="4000" dirty="0" err="1" smtClean="0"/>
              <a:t>i,j</a:t>
            </a:r>
            <a:r>
              <a:rPr lang="en-US" sz="4000" dirty="0" smtClean="0"/>
              <a:t>)</a:t>
            </a:r>
          </a:p>
          <a:p>
            <a:pPr>
              <a:buNone/>
            </a:pPr>
            <a:r>
              <a:rPr lang="en-US" sz="4000" dirty="0" smtClean="0"/>
              <a:t>Length of genome L =</a:t>
            </a:r>
          </a:p>
          <a:p>
            <a:pPr>
              <a:buNone/>
            </a:pPr>
            <a:r>
              <a:rPr lang="en-US" sz="4000" dirty="0" smtClean="0"/>
              <a:t>L may be known.   </a:t>
            </a:r>
          </a:p>
          <a:p>
            <a:endParaRPr lang="en-US" cap="small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89213" y="3124200"/>
          <a:ext cx="3573462" cy="990600"/>
        </p:xfrm>
        <a:graphic>
          <a:graphicData uri="http://schemas.openxmlformats.org/presentationml/2006/ole">
            <p:oleObj spid="_x0000_s23554" name="Equation" r:id="rId3" imgW="1282700" imgH="355600" progId="Equation.3">
              <p:embed/>
            </p:oleObj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495800" y="4876800"/>
          <a:ext cx="1357858" cy="715962"/>
        </p:xfrm>
        <a:graphic>
          <a:graphicData uri="http://schemas.openxmlformats.org/presentationml/2006/ole">
            <p:oleObj spid="_x0000_s23557" name="Equation" r:id="rId4" imgW="6985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Maximum likelihood reconstruction</a:t>
            </a:r>
            <a:br>
              <a:rPr lang="en-US" dirty="0" smtClean="0">
                <a:solidFill>
                  <a:srgbClr val="953735"/>
                </a:solidFill>
              </a:rPr>
            </a:br>
            <a:r>
              <a:rPr lang="en-US" dirty="0" smtClean="0">
                <a:solidFill>
                  <a:srgbClr val="953735"/>
                </a:solidFill>
              </a:rPr>
              <a:t>(</a:t>
            </a:r>
            <a:r>
              <a:rPr lang="en-US" dirty="0" err="1" smtClean="0">
                <a:solidFill>
                  <a:srgbClr val="953735"/>
                </a:solidFill>
              </a:rPr>
              <a:t>Medvedev-Brudno</a:t>
            </a:r>
            <a:r>
              <a:rPr lang="en-US" dirty="0" smtClean="0">
                <a:solidFill>
                  <a:srgbClr val="953735"/>
                </a:solidFill>
              </a:rPr>
              <a:t> 08)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Goal: Find assembly A  most likely given the observations.  </a:t>
            </a:r>
            <a:r>
              <a:rPr lang="en-US" dirty="0" smtClean="0">
                <a:solidFill>
                  <a:srgbClr val="008000"/>
                </a:solidFill>
              </a:rPr>
              <a:t>maximize </a:t>
            </a:r>
            <a:r>
              <a:rPr lang="en-US" dirty="0" err="1" smtClean="0">
                <a:solidFill>
                  <a:srgbClr val="008000"/>
                </a:solidFill>
              </a:rPr>
              <a:t>Pr(A</a:t>
            </a:r>
            <a:r>
              <a:rPr lang="en-US" dirty="0" smtClean="0">
                <a:solidFill>
                  <a:srgbClr val="008000"/>
                </a:solidFill>
              </a:rPr>
              <a:t> | r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,r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,…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=</a:t>
            </a:r>
            <a:r>
              <a:rPr lang="en-US" dirty="0" err="1" smtClean="0">
                <a:solidFill>
                  <a:srgbClr val="008000"/>
                </a:solidFill>
              </a:rPr>
              <a:t>Pr(A</a:t>
            </a:r>
            <a:r>
              <a:rPr lang="en-US" dirty="0" smtClean="0">
                <a:solidFill>
                  <a:srgbClr val="008000"/>
                </a:solidFill>
              </a:rPr>
              <a:t>, r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,r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,…,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   /  Pr(r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,r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,…,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8000"/>
                </a:solidFill>
              </a:rPr>
              <a:t>=Pr(r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,r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,…,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n</a:t>
            </a:r>
            <a:r>
              <a:rPr lang="en-US" dirty="0" err="1" smtClean="0">
                <a:solidFill>
                  <a:srgbClr val="008000"/>
                </a:solidFill>
              </a:rPr>
              <a:t>|A</a:t>
            </a:r>
            <a:r>
              <a:rPr lang="en-US" dirty="0" smtClean="0">
                <a:solidFill>
                  <a:srgbClr val="008000"/>
                </a:solidFill>
              </a:rPr>
              <a:t>) * </a:t>
            </a:r>
            <a:r>
              <a:rPr lang="en-US" dirty="0" err="1" smtClean="0">
                <a:solidFill>
                  <a:srgbClr val="008000"/>
                </a:solidFill>
              </a:rPr>
              <a:t>Pr(A</a:t>
            </a:r>
            <a:r>
              <a:rPr lang="en-US" dirty="0" smtClean="0">
                <a:solidFill>
                  <a:srgbClr val="008000"/>
                </a:solidFill>
              </a:rPr>
              <a:t>)  /  Pr(r</a:t>
            </a:r>
            <a:r>
              <a:rPr lang="en-US" baseline="-25000" dirty="0" smtClean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,r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 smtClean="0">
                <a:solidFill>
                  <a:srgbClr val="008000"/>
                </a:solidFill>
              </a:rPr>
              <a:t>,…,</a:t>
            </a:r>
            <a:r>
              <a:rPr lang="en-US" dirty="0" err="1" smtClean="0">
                <a:solidFill>
                  <a:srgbClr val="008000"/>
                </a:solidFill>
              </a:rPr>
              <a:t>r</a:t>
            </a:r>
            <a:r>
              <a:rPr lang="en-US" baseline="-25000" dirty="0" err="1" smtClean="0">
                <a:solidFill>
                  <a:srgbClr val="008000"/>
                </a:solidFill>
              </a:rPr>
              <a:t>n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pPr>
              <a:buNone/>
            </a:pPr>
            <a:r>
              <a:rPr lang="en-US" dirty="0" smtClean="0"/>
              <a:t>Standard assumption: Unconditional probability </a:t>
            </a:r>
            <a:r>
              <a:rPr lang="en-US" dirty="0" err="1" smtClean="0"/>
              <a:t>Pr(A</a:t>
            </a:r>
            <a:r>
              <a:rPr lang="en-US" dirty="0" smtClean="0"/>
              <a:t>) same for all A.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Maximize Pr(r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,r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,…,</a:t>
            </a:r>
            <a:r>
              <a:rPr lang="en-US" dirty="0" err="1" smtClean="0">
                <a:solidFill>
                  <a:srgbClr val="FF0000"/>
                </a:solidFill>
              </a:rPr>
              <a:t>r</a:t>
            </a:r>
            <a:r>
              <a:rPr lang="en-US" baseline="-25000" dirty="0" err="1" smtClean="0">
                <a:solidFill>
                  <a:srgbClr val="FF0000"/>
                </a:solidFill>
              </a:rPr>
              <a:t>n</a:t>
            </a:r>
            <a:r>
              <a:rPr lang="en-US" dirty="0" err="1" smtClean="0">
                <a:solidFill>
                  <a:srgbClr val="FF0000"/>
                </a:solidFill>
              </a:rPr>
              <a:t>|A</a:t>
            </a:r>
            <a:r>
              <a:rPr lang="en-US" dirty="0" smtClean="0">
                <a:solidFill>
                  <a:srgbClr val="FF0000"/>
                </a:solidFill>
              </a:rPr>
              <a:t>) and output A that maximizes.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Computing Pr(r</a:t>
            </a:r>
            <a:r>
              <a:rPr lang="en-US" baseline="-25000" dirty="0" smtClean="0">
                <a:solidFill>
                  <a:srgbClr val="953735"/>
                </a:solidFill>
              </a:rPr>
              <a:t>1</a:t>
            </a:r>
            <a:r>
              <a:rPr lang="en-US" dirty="0" smtClean="0">
                <a:solidFill>
                  <a:srgbClr val="953735"/>
                </a:solidFill>
              </a:rPr>
              <a:t>,r</a:t>
            </a:r>
            <a:r>
              <a:rPr lang="en-US" baseline="-25000" dirty="0" smtClean="0">
                <a:solidFill>
                  <a:srgbClr val="953735"/>
                </a:solidFill>
              </a:rPr>
              <a:t>2</a:t>
            </a:r>
            <a:r>
              <a:rPr lang="en-US" dirty="0" smtClean="0">
                <a:solidFill>
                  <a:srgbClr val="953735"/>
                </a:solidFill>
              </a:rPr>
              <a:t>,…,</a:t>
            </a:r>
            <a:r>
              <a:rPr lang="en-US" dirty="0" err="1" smtClean="0">
                <a:solidFill>
                  <a:srgbClr val="953735"/>
                </a:solidFill>
              </a:rPr>
              <a:t>r</a:t>
            </a:r>
            <a:r>
              <a:rPr lang="en-US" baseline="-25000" dirty="0" err="1" smtClean="0">
                <a:solidFill>
                  <a:srgbClr val="953735"/>
                </a:solidFill>
              </a:rPr>
              <a:t>n</a:t>
            </a:r>
            <a:r>
              <a:rPr lang="en-US" dirty="0" err="1" smtClean="0">
                <a:solidFill>
                  <a:srgbClr val="953735"/>
                </a:solidFill>
              </a:rPr>
              <a:t>|A</a:t>
            </a:r>
            <a:r>
              <a:rPr lang="en-US" dirty="0" smtClean="0">
                <a:solidFill>
                  <a:srgbClr val="953735"/>
                </a:solidFill>
              </a:rPr>
              <a:t>) 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= </a:t>
            </a:r>
            <a:r>
              <a:rPr lang="en-US" dirty="0" err="1" smtClean="0">
                <a:solidFill>
                  <a:srgbClr val="3366FF"/>
                </a:solidFill>
              </a:rPr>
              <a:t>ab</a:t>
            </a:r>
            <a:r>
              <a:rPr lang="en-US" dirty="0" err="1" smtClean="0">
                <a:solidFill>
                  <a:srgbClr val="008000"/>
                </a:solidFill>
              </a:rPr>
              <a:t>cdefghi</a:t>
            </a:r>
            <a:r>
              <a:rPr lang="en-US" dirty="0" err="1" smtClean="0"/>
              <a:t>cdefgh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err="1" smtClean="0">
                <a:solidFill>
                  <a:srgbClr val="3366FF"/>
                </a:solidFill>
              </a:rPr>
              <a:t>jkl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/>
              <a:t>	</a:t>
            </a:r>
            <a:r>
              <a:rPr lang="en-US" smtClean="0"/>
              <a:t>r</a:t>
            </a:r>
            <a:r>
              <a:rPr lang="en-US" baseline="-25000" smtClean="0"/>
              <a:t>1</a:t>
            </a:r>
            <a:r>
              <a:rPr lang="en-US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abcd</a:t>
            </a:r>
            <a:r>
              <a:rPr lang="en-US" dirty="0" smtClean="0"/>
              <a:t>, r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err="1" smtClean="0"/>
              <a:t>cdefghi</a:t>
            </a:r>
            <a:r>
              <a:rPr lang="en-US" dirty="0" smtClean="0"/>
              <a:t>, r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 err="1" smtClean="0"/>
              <a:t>hijkl</a:t>
            </a:r>
            <a:r>
              <a:rPr lang="en-US" dirty="0" smtClean="0"/>
              <a:t>, r</a:t>
            </a:r>
            <a:r>
              <a:rPr lang="en-US" baseline="-25000" dirty="0" smtClean="0"/>
              <a:t>4</a:t>
            </a:r>
            <a:r>
              <a:rPr lang="en-US" dirty="0" smtClean="0"/>
              <a:t> = </a:t>
            </a:r>
            <a:r>
              <a:rPr lang="en-US" dirty="0" err="1" smtClean="0"/>
              <a:t>hicd</a:t>
            </a:r>
            <a:endParaRPr lang="en-US" dirty="0" smtClean="0"/>
          </a:p>
          <a:p>
            <a:r>
              <a:rPr lang="en-US" dirty="0" smtClean="0"/>
              <a:t>Process of generating reads:</a:t>
            </a:r>
          </a:p>
          <a:p>
            <a:pPr lvl="1"/>
            <a:r>
              <a:rPr lang="en-US" dirty="0" smtClean="0"/>
              <a:t>Pick a random starting point.</a:t>
            </a:r>
          </a:p>
          <a:p>
            <a:pPr lvl="1"/>
            <a:r>
              <a:rPr lang="en-US" dirty="0" smtClean="0"/>
              <a:t>Pick a length at random</a:t>
            </a:r>
          </a:p>
          <a:p>
            <a:r>
              <a:rPr lang="en-US" dirty="0" smtClean="0"/>
              <a:t>Pr(r</a:t>
            </a:r>
            <a:r>
              <a:rPr lang="en-US" baseline="-25000" dirty="0" smtClean="0"/>
              <a:t>2</a:t>
            </a:r>
            <a:r>
              <a:rPr lang="en-US" dirty="0" smtClean="0"/>
              <a:t>) = ?</a:t>
            </a:r>
          </a:p>
          <a:p>
            <a:pPr>
              <a:buNone/>
            </a:pPr>
            <a:r>
              <a:rPr lang="en-US" dirty="0" smtClean="0"/>
              <a:t>    			= 2/Length   * </a:t>
            </a:r>
            <a:r>
              <a:rPr lang="en-US" dirty="0" err="1" smtClean="0"/>
              <a:t>Pr(read</a:t>
            </a:r>
            <a:r>
              <a:rPr lang="en-US" dirty="0" smtClean="0"/>
              <a:t> length = 7)</a:t>
            </a:r>
          </a:p>
          <a:p>
            <a:pPr>
              <a:buNone/>
            </a:pPr>
            <a:r>
              <a:rPr lang="en-US" dirty="0" smtClean="0"/>
              <a:t>				=  δ</a:t>
            </a:r>
            <a:r>
              <a:rPr lang="en-US" baseline="-25000" dirty="0" smtClean="0"/>
              <a:t>2</a:t>
            </a:r>
            <a:r>
              <a:rPr lang="en-US" dirty="0" smtClean="0"/>
              <a:t>/Length   * </a:t>
            </a:r>
            <a:r>
              <a:rPr lang="en-US" dirty="0" err="1" smtClean="0"/>
              <a:t>Pr(read</a:t>
            </a:r>
            <a:r>
              <a:rPr lang="en-US" dirty="0" smtClean="0"/>
              <a:t> length = 7)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Genome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Constituent of living cells that determines hereditary characteristics  a.k.a. DNA</a:t>
            </a:r>
          </a:p>
          <a:p>
            <a:r>
              <a:rPr lang="en-US" dirty="0" smtClean="0"/>
              <a:t>Sequence of </a:t>
            </a:r>
            <a:r>
              <a:rPr lang="en-US" dirty="0" err="1" smtClean="0"/>
              <a:t>nucleobases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denine, </a:t>
            </a:r>
            <a:r>
              <a:rPr lang="en-US" dirty="0" smtClean="0">
                <a:solidFill>
                  <a:srgbClr val="FF0000"/>
                </a:solidFill>
              </a:rPr>
              <a:t>G</a:t>
            </a:r>
            <a:r>
              <a:rPr lang="en-US" dirty="0" smtClean="0"/>
              <a:t>uanine,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/>
              <a:t>hymine,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ytosine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ACCTGGA…</a:t>
            </a:r>
          </a:p>
          <a:p>
            <a:r>
              <a:rPr lang="en-US" dirty="0" smtClean="0"/>
              <a:t>Human genome:  3 billion </a:t>
            </a:r>
            <a:r>
              <a:rPr lang="en-US" dirty="0" err="1" smtClean="0"/>
              <a:t>nucleobases</a:t>
            </a:r>
            <a:endParaRPr lang="en-US" dirty="0" smtClean="0"/>
          </a:p>
          <a:p>
            <a:r>
              <a:rPr lang="en-US" dirty="0" smtClean="0"/>
              <a:t>Knowledge of sequence is very useful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Computing Pr(r</a:t>
            </a:r>
            <a:r>
              <a:rPr lang="en-US" baseline="-25000" dirty="0" smtClean="0">
                <a:solidFill>
                  <a:srgbClr val="953735"/>
                </a:solidFill>
              </a:rPr>
              <a:t>1</a:t>
            </a:r>
            <a:r>
              <a:rPr lang="en-US" dirty="0" smtClean="0">
                <a:solidFill>
                  <a:srgbClr val="953735"/>
                </a:solidFill>
              </a:rPr>
              <a:t>,r</a:t>
            </a:r>
            <a:r>
              <a:rPr lang="en-US" baseline="-25000" dirty="0" smtClean="0">
                <a:solidFill>
                  <a:srgbClr val="953735"/>
                </a:solidFill>
              </a:rPr>
              <a:t>2</a:t>
            </a:r>
            <a:r>
              <a:rPr lang="en-US" dirty="0" smtClean="0">
                <a:solidFill>
                  <a:srgbClr val="953735"/>
                </a:solidFill>
              </a:rPr>
              <a:t>,…,</a:t>
            </a:r>
            <a:r>
              <a:rPr lang="en-US" dirty="0" err="1" smtClean="0">
                <a:solidFill>
                  <a:srgbClr val="953735"/>
                </a:solidFill>
              </a:rPr>
              <a:t>r</a:t>
            </a:r>
            <a:r>
              <a:rPr lang="en-US" baseline="-25000" dirty="0" err="1" smtClean="0">
                <a:solidFill>
                  <a:srgbClr val="953735"/>
                </a:solidFill>
              </a:rPr>
              <a:t>n</a:t>
            </a:r>
            <a:r>
              <a:rPr lang="en-US" dirty="0" err="1" smtClean="0">
                <a:solidFill>
                  <a:srgbClr val="953735"/>
                </a:solidFill>
              </a:rPr>
              <a:t>|A</a:t>
            </a:r>
            <a:r>
              <a:rPr lang="en-US" dirty="0" smtClean="0">
                <a:solidFill>
                  <a:srgbClr val="953735"/>
                </a:solidFill>
              </a:rPr>
              <a:t>) 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Generative model: 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dirty="0" err="1" smtClean="0"/>
              <a:t>n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3366FF"/>
                </a:solidFill>
              </a:rPr>
              <a:t>Pick starting point for </a:t>
            </a:r>
            <a:r>
              <a:rPr lang="en-US" dirty="0" err="1" smtClean="0">
                <a:solidFill>
                  <a:srgbClr val="3366FF"/>
                </a:solidFill>
              </a:rPr>
              <a:t>r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endParaRPr lang="en-US" dirty="0" smtClean="0">
              <a:solidFill>
                <a:srgbClr val="3366FF"/>
              </a:solidFill>
            </a:endParaRP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Pick length L</a:t>
            </a:r>
            <a:r>
              <a:rPr lang="en-US" baseline="-25000" dirty="0" smtClean="0">
                <a:solidFill>
                  <a:srgbClr val="008000"/>
                </a:solidFill>
              </a:rPr>
              <a:t>i</a:t>
            </a:r>
          </a:p>
          <a:p>
            <a:r>
              <a:rPr lang="en-US" dirty="0" smtClean="0"/>
              <a:t>Probability of generating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>
                <a:solidFill>
                  <a:srgbClr val="3366FF"/>
                </a:solidFill>
              </a:rPr>
              <a:t>Number of times </a:t>
            </a:r>
            <a:r>
              <a:rPr lang="en-US" dirty="0" err="1" smtClean="0">
                <a:solidFill>
                  <a:srgbClr val="3366FF"/>
                </a:solidFill>
              </a:rPr>
              <a:t>r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r>
              <a:rPr lang="en-US" dirty="0" smtClean="0">
                <a:solidFill>
                  <a:srgbClr val="3366FF"/>
                </a:solidFill>
              </a:rPr>
              <a:t> appears in A/Length of A</a:t>
            </a:r>
          </a:p>
          <a:p>
            <a:pPr>
              <a:buNone/>
            </a:pPr>
            <a:r>
              <a:rPr lang="en-US" dirty="0" smtClean="0"/>
              <a:t>    *  </a:t>
            </a:r>
            <a:r>
              <a:rPr lang="en-US" dirty="0" smtClean="0">
                <a:solidFill>
                  <a:srgbClr val="008000"/>
                </a:solidFill>
              </a:rPr>
              <a:t>Probability of getting the correct length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= </a:t>
            </a:r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r>
              <a:rPr lang="en-US" dirty="0" smtClean="0">
                <a:solidFill>
                  <a:srgbClr val="3366FF"/>
                </a:solidFill>
              </a:rPr>
              <a:t>/L</a:t>
            </a:r>
            <a:r>
              <a:rPr lang="en-US" dirty="0" smtClean="0">
                <a:solidFill>
                  <a:srgbClr val="008000"/>
                </a:solidFill>
              </a:rPr>
              <a:t>   * </a:t>
            </a:r>
            <a:r>
              <a:rPr lang="en-US" dirty="0" err="1" smtClean="0">
                <a:solidFill>
                  <a:srgbClr val="008000"/>
                </a:solidFill>
              </a:rPr>
              <a:t>Pr(L</a:t>
            </a:r>
            <a:r>
              <a:rPr lang="en-US" baseline="-25000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Computing Pr(r</a:t>
            </a:r>
            <a:r>
              <a:rPr lang="en-US" baseline="-25000" dirty="0" smtClean="0">
                <a:solidFill>
                  <a:srgbClr val="953735"/>
                </a:solidFill>
              </a:rPr>
              <a:t>1</a:t>
            </a:r>
            <a:r>
              <a:rPr lang="en-US" dirty="0" smtClean="0">
                <a:solidFill>
                  <a:srgbClr val="953735"/>
                </a:solidFill>
              </a:rPr>
              <a:t>,r</a:t>
            </a:r>
            <a:r>
              <a:rPr lang="en-US" baseline="-25000" dirty="0" smtClean="0">
                <a:solidFill>
                  <a:srgbClr val="953735"/>
                </a:solidFill>
              </a:rPr>
              <a:t>2</a:t>
            </a:r>
            <a:r>
              <a:rPr lang="en-US" dirty="0" smtClean="0">
                <a:solidFill>
                  <a:srgbClr val="953735"/>
                </a:solidFill>
              </a:rPr>
              <a:t>,…,</a:t>
            </a:r>
            <a:r>
              <a:rPr lang="en-US" dirty="0" err="1" smtClean="0">
                <a:solidFill>
                  <a:srgbClr val="953735"/>
                </a:solidFill>
              </a:rPr>
              <a:t>r</a:t>
            </a:r>
            <a:r>
              <a:rPr lang="en-US" baseline="-25000" dirty="0" err="1" smtClean="0">
                <a:solidFill>
                  <a:srgbClr val="953735"/>
                </a:solidFill>
              </a:rPr>
              <a:t>n</a:t>
            </a:r>
            <a:r>
              <a:rPr lang="en-US" dirty="0" err="1" smtClean="0">
                <a:solidFill>
                  <a:srgbClr val="953735"/>
                </a:solidFill>
              </a:rPr>
              <a:t>|A</a:t>
            </a:r>
            <a:r>
              <a:rPr lang="en-US" dirty="0" smtClean="0">
                <a:solidFill>
                  <a:srgbClr val="953735"/>
                </a:solidFill>
              </a:rPr>
              <a:t>) 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 = </a:t>
            </a:r>
            <a:r>
              <a:rPr lang="en-US" dirty="0" err="1" smtClean="0">
                <a:solidFill>
                  <a:srgbClr val="000000"/>
                </a:solidFill>
              </a:rPr>
              <a:t>Π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r>
              <a:rPr lang="en-US" dirty="0" smtClean="0">
                <a:solidFill>
                  <a:srgbClr val="3366FF"/>
                </a:solidFill>
              </a:rPr>
              <a:t>/L</a:t>
            </a:r>
            <a:r>
              <a:rPr lang="en-US" dirty="0" smtClean="0">
                <a:solidFill>
                  <a:srgbClr val="008000"/>
                </a:solidFill>
              </a:rPr>
              <a:t>   * </a:t>
            </a:r>
            <a:r>
              <a:rPr lang="en-US" dirty="0" err="1" smtClean="0">
                <a:solidFill>
                  <a:srgbClr val="008000"/>
                </a:solidFill>
              </a:rPr>
              <a:t>Pr(L</a:t>
            </a:r>
            <a:r>
              <a:rPr lang="en-US" baseline="-25000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r>
              <a:rPr lang="en-US" dirty="0" smtClean="0"/>
              <a:t>We want to pick A for which this probability is maximum</a:t>
            </a:r>
          </a:p>
          <a:p>
            <a:r>
              <a:rPr lang="en-US" dirty="0" err="1" smtClean="0"/>
              <a:t>Score(A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Π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r>
              <a:rPr lang="en-US" dirty="0" smtClean="0">
                <a:solidFill>
                  <a:srgbClr val="3366FF"/>
                </a:solidFill>
              </a:rPr>
              <a:t>/L</a:t>
            </a:r>
            <a:r>
              <a:rPr lang="en-US" dirty="0" smtClean="0">
                <a:solidFill>
                  <a:srgbClr val="008000"/>
                </a:solidFill>
              </a:rPr>
              <a:t>   * </a:t>
            </a:r>
            <a:r>
              <a:rPr lang="en-US" dirty="0" err="1" smtClean="0">
                <a:solidFill>
                  <a:srgbClr val="008000"/>
                </a:solidFill>
              </a:rPr>
              <a:t>Pr(L</a:t>
            </a:r>
            <a:r>
              <a:rPr lang="en-US" baseline="-25000" dirty="0" err="1" smtClean="0">
                <a:solidFill>
                  <a:srgbClr val="008000"/>
                </a:solidFill>
              </a:rPr>
              <a:t>i</a:t>
            </a:r>
            <a:r>
              <a:rPr lang="en-US" dirty="0" smtClean="0">
                <a:solidFill>
                  <a:srgbClr val="008000"/>
                </a:solidFill>
              </a:rPr>
              <a:t>)</a:t>
            </a:r>
          </a:p>
          <a:p>
            <a:r>
              <a:rPr lang="en-US" dirty="0" smtClean="0"/>
              <a:t>Best A will have max value of </a:t>
            </a:r>
            <a:r>
              <a:rPr lang="en-US" dirty="0" smtClean="0">
                <a:solidFill>
                  <a:srgbClr val="000000"/>
                </a:solidFill>
              </a:rPr>
              <a:t>   </a:t>
            </a:r>
            <a:r>
              <a:rPr lang="en-US" dirty="0" err="1" smtClean="0">
                <a:solidFill>
                  <a:srgbClr val="000000"/>
                </a:solidFill>
              </a:rPr>
              <a:t>Π</a:t>
            </a:r>
            <a:r>
              <a:rPr lang="en-US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 </a:t>
            </a:r>
            <a:r>
              <a:rPr lang="en-US" dirty="0" err="1" smtClean="0">
                <a:solidFill>
                  <a:srgbClr val="3366FF"/>
                </a:solidFill>
              </a:rPr>
              <a:t>δ</a:t>
            </a:r>
            <a:r>
              <a:rPr lang="en-US" baseline="-25000" dirty="0" err="1" smtClean="0">
                <a:solidFill>
                  <a:srgbClr val="3366FF"/>
                </a:solidFill>
              </a:rPr>
              <a:t>i</a:t>
            </a:r>
            <a:r>
              <a:rPr lang="en-US" dirty="0" smtClean="0">
                <a:solidFill>
                  <a:srgbClr val="3366FF"/>
                </a:solidFill>
              </a:rPr>
              <a:t>/L</a:t>
            </a:r>
            <a:r>
              <a:rPr lang="en-US" dirty="0" smtClean="0">
                <a:solidFill>
                  <a:srgbClr val="008000"/>
                </a:solidFill>
              </a:rPr>
              <a:t>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 now we have a program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Finding the best assembly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Maximize  </a:t>
            </a:r>
            <a:r>
              <a:rPr lang="en-US" dirty="0" err="1" smtClean="0"/>
              <a:t>Π</a:t>
            </a:r>
            <a:r>
              <a:rPr lang="en-US" baseline="-25000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δ</a:t>
            </a:r>
            <a:r>
              <a:rPr lang="en-US" baseline="-25000" dirty="0" err="1" smtClean="0"/>
              <a:t>i</a:t>
            </a:r>
            <a:r>
              <a:rPr lang="en-US" dirty="0" smtClean="0"/>
              <a:t>/L</a:t>
            </a:r>
          </a:p>
          <a:p>
            <a:r>
              <a:rPr lang="en-US" dirty="0" err="1" smtClean="0"/>
              <a:t>s.t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 known approximately.  L =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g</a:t>
            </a:r>
            <a:r>
              <a:rPr lang="en-US" dirty="0" err="1" smtClean="0"/>
              <a:t>e</a:t>
            </a:r>
            <a:r>
              <a:rPr lang="en-US" baseline="30000" dirty="0" err="1" smtClean="0"/>
              <a:t>ε</a:t>
            </a:r>
            <a:r>
              <a:rPr lang="en-US" dirty="0" smtClean="0"/>
              <a:t> ≈ L</a:t>
            </a:r>
            <a:r>
              <a:rPr lang="en-US" baseline="-25000" dirty="0" smtClean="0"/>
              <a:t>g</a:t>
            </a:r>
            <a:r>
              <a:rPr lang="en-US" dirty="0" smtClean="0"/>
              <a:t>(1+ε)</a:t>
            </a:r>
          </a:p>
          <a:p>
            <a:r>
              <a:rPr lang="en-US" dirty="0" err="1" smtClean="0"/>
              <a:t>L</a:t>
            </a:r>
            <a:r>
              <a:rPr lang="en-US" baseline="-25000" dirty="0" err="1" smtClean="0"/>
              <a:t>g</a:t>
            </a:r>
            <a:r>
              <a:rPr lang="en-US" dirty="0" smtClean="0"/>
              <a:t>, </a:t>
            </a:r>
            <a:r>
              <a:rPr lang="en-US" dirty="0" err="1" smtClean="0"/>
              <a:t>L</a:t>
            </a:r>
            <a:r>
              <a:rPr lang="en-US" baseline="-25000" dirty="0" err="1" smtClean="0"/>
              <a:t>ij</a:t>
            </a:r>
            <a:r>
              <a:rPr lang="en-US" dirty="0" smtClean="0"/>
              <a:t> : constants.  Solve for X</a:t>
            </a:r>
            <a:r>
              <a:rPr lang="en-US" baseline="-25000" dirty="0" smtClean="0"/>
              <a:t>ij</a:t>
            </a:r>
            <a:r>
              <a:rPr lang="en-US" dirty="0" smtClean="0"/>
              <a:t>≥0, δ</a:t>
            </a:r>
            <a:r>
              <a:rPr lang="en-US" baseline="-25000" dirty="0" smtClean="0"/>
              <a:t>j</a:t>
            </a:r>
            <a:r>
              <a:rPr lang="en-US" dirty="0" smtClean="0"/>
              <a:t>≥0, </a:t>
            </a:r>
            <a:r>
              <a:rPr lang="en-US" dirty="0" err="1" smtClean="0"/>
              <a:t>ε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Convex optimization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14400" y="2933700"/>
          <a:ext cx="3573462" cy="990600"/>
        </p:xfrm>
        <a:graphic>
          <a:graphicData uri="http://schemas.openxmlformats.org/presentationml/2006/ole">
            <p:oleObj spid="_x0000_s34818" name="Equation" r:id="rId3" imgW="1282700" imgH="35560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5501266" y="2933700"/>
          <a:ext cx="2758066" cy="1066800"/>
        </p:xfrm>
        <a:graphic>
          <a:graphicData uri="http://schemas.openxmlformats.org/presentationml/2006/ole">
            <p:oleObj spid="_x0000_s34819" name="Equation" r:id="rId4" imgW="952500" imgH="368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Concluding Remarks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Experiments seem to indicate our approach works well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err="1" smtClean="0">
                <a:solidFill>
                  <a:srgbClr val="3366FF"/>
                </a:solidFill>
              </a:rPr>
              <a:t>www.cse.iitb.ac.in/~ranade/GraphAssembly.pdf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Computationally intensive, but well founded.</a:t>
            </a:r>
          </a:p>
          <a:p>
            <a:r>
              <a:rPr lang="en-US" dirty="0" smtClean="0"/>
              <a:t>May not be useful for large genomes – linear time algorithms only!</a:t>
            </a:r>
          </a:p>
          <a:p>
            <a:r>
              <a:rPr lang="en-US" dirty="0" smtClean="0"/>
              <a:t>How to handle pair constraints: important open problem.</a:t>
            </a:r>
          </a:p>
          <a:p>
            <a:r>
              <a:rPr lang="en-US" dirty="0" smtClean="0"/>
              <a:t>Graphs are everywhere!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Genome Sequencing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Biochemical techniques can “read” genomes of length ~ 700 </a:t>
            </a:r>
            <a:r>
              <a:rPr lang="en-US" dirty="0" err="1" smtClean="0">
                <a:solidFill>
                  <a:srgbClr val="0000FF"/>
                </a:solidFill>
              </a:rPr>
              <a:t>nucleobases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Make many copies of the genome.</a:t>
            </a:r>
          </a:p>
          <a:p>
            <a:r>
              <a:rPr lang="en-US" dirty="0" smtClean="0"/>
              <a:t>Break the copies </a:t>
            </a:r>
            <a:r>
              <a:rPr lang="en-US" dirty="0" smtClean="0">
                <a:solidFill>
                  <a:schemeClr val="accent3"/>
                </a:solidFill>
              </a:rPr>
              <a:t>randomly</a:t>
            </a:r>
            <a:r>
              <a:rPr lang="en-US" dirty="0" smtClean="0"/>
              <a:t> into pieces of length ~ 700.</a:t>
            </a:r>
          </a:p>
          <a:p>
            <a:r>
              <a:rPr lang="en-US" dirty="0" smtClean="0"/>
              <a:t>Read the pieces.</a:t>
            </a:r>
          </a:p>
          <a:p>
            <a:r>
              <a:rPr lang="en-US" dirty="0" smtClean="0"/>
              <a:t>Try to infer what original genome must have been.       </a:t>
            </a:r>
            <a:r>
              <a:rPr lang="en-US" dirty="0" smtClean="0">
                <a:solidFill>
                  <a:srgbClr val="FF0000"/>
                </a:solidFill>
              </a:rPr>
              <a:t>Genome Assembly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53735"/>
                </a:solidFill>
              </a:rPr>
              <a:t>Assembly  Example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pieces “Reads”:		</a:t>
            </a:r>
            <a:r>
              <a:rPr lang="en-US" dirty="0" err="1" smtClean="0">
                <a:solidFill>
                  <a:srgbClr val="3366FF"/>
                </a:solidFill>
              </a:rPr>
              <a:t>abcd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cdefghi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hijkl</a:t>
            </a:r>
            <a:endParaRPr lang="en-US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Assembly:</a:t>
            </a:r>
          </a:p>
          <a:p>
            <a:r>
              <a:rPr lang="en-US" dirty="0" smtClean="0"/>
              <a:t>Input pieces “Reads”: </a:t>
            </a:r>
            <a:r>
              <a:rPr lang="en-US" dirty="0" err="1" smtClean="0">
                <a:solidFill>
                  <a:srgbClr val="3366FF"/>
                </a:solidFill>
              </a:rPr>
              <a:t>abcd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cdefghi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3366FF"/>
                </a:solidFill>
              </a:rPr>
              <a:t>hijkl</a:t>
            </a:r>
            <a:r>
              <a:rPr lang="en-US" dirty="0" smtClean="0">
                <a:solidFill>
                  <a:srgbClr val="3366FF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hicd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Assembly?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3366FF"/>
                </a:solidFill>
              </a:rPr>
              <a:t>abcdefghijkl</a:t>
            </a:r>
            <a:r>
              <a:rPr lang="en-US" dirty="0" err="1" smtClean="0">
                <a:solidFill>
                  <a:srgbClr val="FF0000"/>
                </a:solidFill>
              </a:rPr>
              <a:t>hicd</a:t>
            </a:r>
            <a:r>
              <a:rPr lang="en-US" dirty="0" smtClean="0">
                <a:solidFill>
                  <a:srgbClr val="3366FF"/>
                </a:solidFill>
              </a:rPr>
              <a:t>    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3366FF"/>
                </a:solidFill>
              </a:rPr>
              <a:t>abcdefg</a:t>
            </a:r>
            <a:r>
              <a:rPr lang="en-US" dirty="0" err="1" smtClean="0">
                <a:solidFill>
                  <a:srgbClr val="FF0000"/>
                </a:solidFill>
              </a:rPr>
              <a:t>hicd</a:t>
            </a:r>
            <a:r>
              <a:rPr lang="en-US" dirty="0" err="1" smtClean="0">
                <a:solidFill>
                  <a:srgbClr val="3366FF"/>
                </a:solidFill>
              </a:rPr>
              <a:t>hijkl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>
                <a:solidFill>
                  <a:srgbClr val="3366FF"/>
                </a:solidFill>
              </a:rPr>
              <a:t>ab</a:t>
            </a:r>
            <a:r>
              <a:rPr lang="en-US" dirty="0" err="1" smtClean="0">
                <a:solidFill>
                  <a:srgbClr val="008000"/>
                </a:solidFill>
              </a:rPr>
              <a:t>cdefghi</a:t>
            </a:r>
            <a:r>
              <a:rPr lang="en-US" dirty="0" err="1" smtClean="0"/>
              <a:t>cdefgh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err="1" smtClean="0">
                <a:solidFill>
                  <a:srgbClr val="3366FF"/>
                </a:solidFill>
              </a:rPr>
              <a:t>jkl</a:t>
            </a:r>
            <a:endParaRPr lang="en-US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429000" y="2209800"/>
            <a:ext cx="2438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3366FF"/>
                </a:solidFill>
              </a:rPr>
              <a:t>abcdefghijkl</a:t>
            </a:r>
            <a:endParaRPr lang="en-US" sz="3200" dirty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Strategy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Characterize all possible assemblies of the given read set</a:t>
            </a:r>
          </a:p>
          <a:p>
            <a:r>
              <a:rPr lang="en-US" dirty="0" smtClean="0"/>
              <a:t>Assign a probability to each assembly</a:t>
            </a:r>
          </a:p>
          <a:p>
            <a:r>
              <a:rPr lang="en-US" dirty="0" smtClean="0"/>
              <a:t>Pick the assembly with the highest probability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All possible assemblies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A = valid assembly of reads if </a:t>
            </a:r>
          </a:p>
          <a:p>
            <a:pPr lvl="1"/>
            <a:r>
              <a:rPr lang="en-US" dirty="0" smtClean="0"/>
              <a:t>each read appears in A at least once.</a:t>
            </a:r>
          </a:p>
          <a:p>
            <a:pPr lvl="1"/>
            <a:r>
              <a:rPr lang="en-US" dirty="0" smtClean="0"/>
              <a:t>Nothing else appears, i.e. A is made by pasting together the reads in possibly overlapping faction</a:t>
            </a:r>
          </a:p>
          <a:p>
            <a:r>
              <a:rPr lang="en-US" dirty="0" smtClean="0"/>
              <a:t>Can we compute/represent the set </a:t>
            </a:r>
          </a:p>
          <a:p>
            <a:pPr>
              <a:buNone/>
            </a:pPr>
            <a:r>
              <a:rPr lang="en-US" dirty="0" smtClean="0"/>
              <a:t>			{A | A is a valid assembly}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Overlap/String Graph!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Overlap Graph: Intuition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Vertices = Reads.</a:t>
            </a:r>
          </a:p>
          <a:p>
            <a:r>
              <a:rPr lang="en-US" dirty="0" smtClean="0"/>
              <a:t>Edge from read </a:t>
            </a:r>
            <a:r>
              <a:rPr lang="en-US" dirty="0" err="1" smtClean="0"/>
              <a:t>u</a:t>
            </a:r>
            <a:r>
              <a:rPr lang="en-US" dirty="0" smtClean="0"/>
              <a:t> to read </a:t>
            </a:r>
            <a:r>
              <a:rPr lang="en-US" dirty="0" err="1" smtClean="0"/>
              <a:t>v</a:t>
            </a:r>
            <a:r>
              <a:rPr lang="en-US" dirty="0" smtClean="0"/>
              <a:t> if  read </a:t>
            </a:r>
            <a:r>
              <a:rPr lang="en-US" dirty="0" err="1" smtClean="0"/>
              <a:t>u</a:t>
            </a:r>
            <a:r>
              <a:rPr lang="en-US" dirty="0" smtClean="0"/>
              <a:t>, read </a:t>
            </a:r>
            <a:r>
              <a:rPr lang="en-US" dirty="0" err="1" smtClean="0"/>
              <a:t>v</a:t>
            </a:r>
            <a:r>
              <a:rPr lang="en-US" dirty="0" smtClean="0"/>
              <a:t> likely to overlap in assembly.</a:t>
            </a:r>
          </a:p>
          <a:p>
            <a:pPr>
              <a:buNone/>
            </a:pPr>
            <a:r>
              <a:rPr lang="en-US" dirty="0" smtClean="0"/>
              <a:t>e.g.   </a:t>
            </a:r>
            <a:r>
              <a:rPr lang="en-US" dirty="0" err="1" smtClean="0"/>
              <a:t>abcd</a:t>
            </a:r>
            <a:r>
              <a:rPr lang="en-US" dirty="0" smtClean="0"/>
              <a:t>,  </a:t>
            </a:r>
            <a:r>
              <a:rPr lang="en-US" dirty="0" err="1" smtClean="0"/>
              <a:t>cdef</a:t>
            </a:r>
            <a:r>
              <a:rPr lang="en-US" dirty="0" smtClean="0"/>
              <a:t>  =&gt; </a:t>
            </a:r>
            <a:r>
              <a:rPr lang="en-US" dirty="0" err="1" smtClean="0"/>
              <a:t>abcdef</a:t>
            </a:r>
            <a:endParaRPr lang="en-US" dirty="0" smtClean="0"/>
          </a:p>
          <a:p>
            <a:r>
              <a:rPr lang="en-US" dirty="0" smtClean="0"/>
              <a:t>Assembly = walk in the graph: </a:t>
            </a:r>
            <a:r>
              <a:rPr lang="en-US" smtClean="0"/>
              <a:t>will encourage overlaps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Overlap graph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Vertices: reads + empty read 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 smtClean="0"/>
          </a:p>
          <a:p>
            <a:r>
              <a:rPr lang="en-US" dirty="0" smtClean="0"/>
              <a:t>Edges: 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) : if long </a:t>
            </a:r>
            <a:r>
              <a:rPr lang="en-US" dirty="0" smtClean="0">
                <a:solidFill>
                  <a:srgbClr val="FF0000"/>
                </a:solidFill>
              </a:rPr>
              <a:t>suffix </a:t>
            </a:r>
            <a:r>
              <a:rPr lang="en-US" dirty="0" smtClean="0"/>
              <a:t>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prefix </a:t>
            </a:r>
            <a:r>
              <a:rPr lang="en-US" dirty="0" smtClean="0"/>
              <a:t>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	</a:t>
            </a:r>
            <a:r>
              <a:rPr lang="en-US" dirty="0" err="1" smtClean="0"/>
              <a:t>ab</a:t>
            </a:r>
            <a:r>
              <a:rPr lang="en-US" dirty="0" err="1" smtClean="0">
                <a:solidFill>
                  <a:srgbClr val="FF0000"/>
                </a:solidFill>
              </a:rPr>
              <a:t>cd</a:t>
            </a:r>
            <a:r>
              <a:rPr lang="en-US" dirty="0" smtClean="0"/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cd</a:t>
            </a:r>
            <a:r>
              <a:rPr lang="en-US" dirty="0" err="1" smtClean="0"/>
              <a:t>efghi</a:t>
            </a:r>
            <a:endParaRPr lang="en-US" baseline="-25000" dirty="0" smtClean="0"/>
          </a:p>
          <a:p>
            <a:r>
              <a:rPr lang="en-US" dirty="0" smtClean="0"/>
              <a:t>Long = ?  Real genomes: 50? 100?  Any value that indicates overlap is not coincidental </a:t>
            </a:r>
          </a:p>
          <a:p>
            <a:r>
              <a:rPr lang="en-US" dirty="0" smtClean="0"/>
              <a:t>Edge label: portion of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j</a:t>
            </a:r>
            <a:r>
              <a:rPr lang="en-US" dirty="0" smtClean="0"/>
              <a:t> not belonging to overlap.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5335588"/>
            <a:ext cx="91440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abcd</a:t>
            </a: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953000" y="5334000"/>
            <a:ext cx="108906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cdefghi</a:t>
            </a:r>
            <a:endParaRPr lang="en-US" sz="2400" dirty="0"/>
          </a:p>
        </p:txBody>
      </p:sp>
      <p:cxnSp>
        <p:nvCxnSpPr>
          <p:cNvPr id="7" name="Straight Arrow Connector 6"/>
          <p:cNvCxnSpPr>
            <a:stCxn id="4" idx="3"/>
            <a:endCxn id="5" idx="1"/>
          </p:cNvCxnSpPr>
          <p:nvPr/>
        </p:nvCxnSpPr>
        <p:spPr>
          <a:xfrm flipV="1">
            <a:off x="3352800" y="5564833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657600" y="5103167"/>
            <a:ext cx="797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efghi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2819400"/>
            <a:ext cx="16235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(Long = 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953735"/>
                </a:solidFill>
              </a:rPr>
              <a:t>Overlap graph, long=2</a:t>
            </a:r>
            <a:endParaRPr lang="en-US" dirty="0">
              <a:solidFill>
                <a:srgbClr val="9537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34235" y="1967601"/>
            <a:ext cx="785642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abcd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62399" y="1967601"/>
            <a:ext cx="108906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cdefghi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1969189"/>
            <a:ext cx="701184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hijkl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53199" y="3733800"/>
            <a:ext cx="70884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hicd</a:t>
            </a:r>
            <a:endParaRPr lang="en-US" sz="2400" dirty="0"/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2519877" y="2198434"/>
            <a:ext cx="1442522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51459" y="2205602"/>
            <a:ext cx="1830401" cy="1529786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3"/>
            <a:endCxn id="7" idx="1"/>
          </p:cNvCxnSpPr>
          <p:nvPr/>
        </p:nvCxnSpPr>
        <p:spPr>
          <a:xfrm>
            <a:off x="5051459" y="2198434"/>
            <a:ext cx="1654141" cy="158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endCxn id="6" idx="2"/>
          </p:cNvCxnSpPr>
          <p:nvPr/>
        </p:nvCxnSpPr>
        <p:spPr>
          <a:xfrm rot="10800000">
            <a:off x="4506929" y="2429266"/>
            <a:ext cx="2046270" cy="1563882"/>
          </a:xfrm>
          <a:prstGeom prst="curvedConnector2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371599" y="5029200"/>
            <a:ext cx="362637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30" idx="0"/>
            <a:endCxn id="5" idx="2"/>
          </p:cNvCxnSpPr>
          <p:nvPr/>
        </p:nvCxnSpPr>
        <p:spPr>
          <a:xfrm rot="5400000" flipH="1" flipV="1">
            <a:off x="540020" y="3442164"/>
            <a:ext cx="2599934" cy="574138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Curved Connector 34"/>
          <p:cNvCxnSpPr>
            <a:stCxn id="5" idx="1"/>
            <a:endCxn id="30" idx="1"/>
          </p:cNvCxnSpPr>
          <p:nvPr/>
        </p:nvCxnSpPr>
        <p:spPr>
          <a:xfrm rot="10800000" flipV="1">
            <a:off x="1371599" y="2198434"/>
            <a:ext cx="362636" cy="3015432"/>
          </a:xfrm>
          <a:prstGeom prst="curvedConnector3">
            <a:avLst>
              <a:gd name="adj1" fmla="val 163038"/>
            </a:avLst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16914261">
            <a:off x="1300128" y="3590333"/>
            <a:ext cx="635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abcd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983967" y="1829102"/>
            <a:ext cx="64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efghi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733187" y="1836270"/>
            <a:ext cx="397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jkl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 rot="2388304">
            <a:off x="5938208" y="2746203"/>
            <a:ext cx="40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cd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 rot="1840178">
            <a:off x="5182892" y="3287582"/>
            <a:ext cx="644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efghi</a:t>
            </a:r>
            <a:endParaRPr lang="en-US" dirty="0"/>
          </a:p>
        </p:txBody>
      </p:sp>
      <p:sp>
        <p:nvSpPr>
          <p:cNvPr id="63" name="Freeform 62"/>
          <p:cNvSpPr/>
          <p:nvPr/>
        </p:nvSpPr>
        <p:spPr>
          <a:xfrm>
            <a:off x="1574800" y="2258668"/>
            <a:ext cx="7106356" cy="3970867"/>
          </a:xfrm>
          <a:custGeom>
            <a:avLst/>
            <a:gdLst>
              <a:gd name="connsiteX0" fmla="*/ 5545667 w 6928556"/>
              <a:gd name="connsiteY0" fmla="*/ 0 h 3609622"/>
              <a:gd name="connsiteX1" fmla="*/ 6908800 w 6928556"/>
              <a:gd name="connsiteY1" fmla="*/ 1524000 h 3609622"/>
              <a:gd name="connsiteX2" fmla="*/ 5427133 w 6928556"/>
              <a:gd name="connsiteY2" fmla="*/ 3259667 h 3609622"/>
              <a:gd name="connsiteX3" fmla="*/ 1168400 w 6928556"/>
              <a:gd name="connsiteY3" fmla="*/ 3505200 h 3609622"/>
              <a:gd name="connsiteX4" fmla="*/ 0 w 6928556"/>
              <a:gd name="connsiteY4" fmla="*/ 2633133 h 3609622"/>
              <a:gd name="connsiteX0" fmla="*/ 5545667 w 6928556"/>
              <a:gd name="connsiteY0" fmla="*/ 0 h 3609622"/>
              <a:gd name="connsiteX1" fmla="*/ 6908800 w 6928556"/>
              <a:gd name="connsiteY1" fmla="*/ 1524000 h 3609622"/>
              <a:gd name="connsiteX2" fmla="*/ 5427133 w 6928556"/>
              <a:gd name="connsiteY2" fmla="*/ 3259667 h 3609622"/>
              <a:gd name="connsiteX3" fmla="*/ 1168400 w 6928556"/>
              <a:gd name="connsiteY3" fmla="*/ 3505200 h 3609622"/>
              <a:gd name="connsiteX4" fmla="*/ 0 w 6928556"/>
              <a:gd name="connsiteY4" fmla="*/ 2633133 h 3609622"/>
              <a:gd name="connsiteX0" fmla="*/ 5698067 w 7080956"/>
              <a:gd name="connsiteY0" fmla="*/ 0 h 3589867"/>
              <a:gd name="connsiteX1" fmla="*/ 7061200 w 7080956"/>
              <a:gd name="connsiteY1" fmla="*/ 1524000 h 3589867"/>
              <a:gd name="connsiteX2" fmla="*/ 5579533 w 7080956"/>
              <a:gd name="connsiteY2" fmla="*/ 3259667 h 3589867"/>
              <a:gd name="connsiteX3" fmla="*/ 1320800 w 7080956"/>
              <a:gd name="connsiteY3" fmla="*/ 3505200 h 3589867"/>
              <a:gd name="connsiteX4" fmla="*/ 0 w 7080956"/>
              <a:gd name="connsiteY4" fmla="*/ 2785533 h 3589867"/>
              <a:gd name="connsiteX0" fmla="*/ 5850467 w 7106356"/>
              <a:gd name="connsiteY0" fmla="*/ 0 h 3970867"/>
              <a:gd name="connsiteX1" fmla="*/ 7061200 w 7106356"/>
              <a:gd name="connsiteY1" fmla="*/ 1905000 h 3970867"/>
              <a:gd name="connsiteX2" fmla="*/ 5579533 w 7106356"/>
              <a:gd name="connsiteY2" fmla="*/ 3640667 h 3970867"/>
              <a:gd name="connsiteX3" fmla="*/ 1320800 w 7106356"/>
              <a:gd name="connsiteY3" fmla="*/ 3886200 h 3970867"/>
              <a:gd name="connsiteX4" fmla="*/ 0 w 7106356"/>
              <a:gd name="connsiteY4" fmla="*/ 3166533 h 3970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356" h="3970867">
                <a:moveTo>
                  <a:pt x="5850467" y="0"/>
                </a:moveTo>
                <a:cubicBezTo>
                  <a:pt x="6541911" y="490361"/>
                  <a:pt x="7106356" y="1298222"/>
                  <a:pt x="7061200" y="1905000"/>
                </a:cubicBezTo>
                <a:cubicBezTo>
                  <a:pt x="7016044" y="2511778"/>
                  <a:pt x="6536266" y="3310467"/>
                  <a:pt x="5579533" y="3640667"/>
                </a:cubicBezTo>
                <a:cubicBezTo>
                  <a:pt x="4622800" y="3970867"/>
                  <a:pt x="2250722" y="3965222"/>
                  <a:pt x="1320800" y="3886200"/>
                </a:cubicBezTo>
                <a:cubicBezTo>
                  <a:pt x="390878" y="3807178"/>
                  <a:pt x="131939" y="3550355"/>
                  <a:pt x="0" y="3166533"/>
                </a:cubicBezTo>
              </a:path>
            </a:pathLst>
          </a:custGeom>
          <a:ln>
            <a:solidFill>
              <a:schemeClr val="accent3"/>
            </a:solidFill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038600" y="5756831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16358454">
            <a:off x="733080" y="3359499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>
          <a:xfrm rot="10800000" flipV="1">
            <a:off x="1734240" y="4478149"/>
            <a:ext cx="1188525" cy="72048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734237" y="3964633"/>
            <a:ext cx="4818963" cy="1249233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8" idx="2"/>
            <a:endCxn id="30" idx="3"/>
          </p:cNvCxnSpPr>
          <p:nvPr/>
        </p:nvCxnSpPr>
        <p:spPr>
          <a:xfrm rot="5400000">
            <a:off x="3811730" y="2117972"/>
            <a:ext cx="1018401" cy="5173387"/>
          </a:xfrm>
          <a:prstGeom prst="curvedConnector2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20735363">
            <a:off x="3664913" y="4261554"/>
            <a:ext cx="577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hicd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 rot="20867691">
            <a:off x="5168685" y="4512309"/>
            <a:ext cx="36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Grande"/>
                <a:ea typeface="Lucida Grande"/>
                <a:cs typeface="Lucida Grande"/>
              </a:rPr>
              <a:t>ϕ</a:t>
            </a:r>
            <a:endParaRPr lang="en-US" dirty="0"/>
          </a:p>
        </p:txBody>
      </p:sp>
      <p:cxnSp>
        <p:nvCxnSpPr>
          <p:cNvPr id="96" name="Straight Arrow Connector 95"/>
          <p:cNvCxnSpPr>
            <a:stCxn id="30" idx="3"/>
          </p:cNvCxnSpPr>
          <p:nvPr/>
        </p:nvCxnSpPr>
        <p:spPr>
          <a:xfrm flipV="1">
            <a:off x="1734236" y="4195465"/>
            <a:ext cx="785641" cy="101840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1133</Words>
  <Application>Microsoft Macintosh PowerPoint</Application>
  <PresentationFormat>On-screen Show (4:3)</PresentationFormat>
  <Paragraphs>176</Paragraphs>
  <Slides>23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On Genome Assembly</vt:lpstr>
      <vt:lpstr>Genome</vt:lpstr>
      <vt:lpstr>Genome Sequencing</vt:lpstr>
      <vt:lpstr>Assembly  Example</vt:lpstr>
      <vt:lpstr>Strategy</vt:lpstr>
      <vt:lpstr>All possible assemblies</vt:lpstr>
      <vt:lpstr>Overlap Graph: Intuition</vt:lpstr>
      <vt:lpstr>Overlap graph</vt:lpstr>
      <vt:lpstr>Overlap graph, long=2</vt:lpstr>
      <vt:lpstr>Overlap graph, long=2</vt:lpstr>
      <vt:lpstr>Walk =&gt; Assembly</vt:lpstr>
      <vt:lpstr>Assembly =&gt; Walk</vt:lpstr>
      <vt:lpstr>Approaches to assembly</vt:lpstr>
      <vt:lpstr>A Twist: pair constraints</vt:lpstr>
      <vt:lpstr>Systematic estimation of probability of a given assembly</vt:lpstr>
      <vt:lpstr>Algebraic representation of walks</vt:lpstr>
      <vt:lpstr>Algebraic representation: Xij,δj</vt:lpstr>
      <vt:lpstr>Maximum likelihood reconstruction (Medvedev-Brudno 08)</vt:lpstr>
      <vt:lpstr>Computing Pr(r1,r2,…,rn|A) </vt:lpstr>
      <vt:lpstr>Computing Pr(r1,r2,…,rn|A) </vt:lpstr>
      <vt:lpstr>Computing Pr(r1,r2,…,rn|A) </vt:lpstr>
      <vt:lpstr>Finding the best assembly</vt:lpstr>
      <vt:lpstr>Concluding Remarks</vt:lpstr>
    </vt:vector>
  </TitlesOfParts>
  <Company>IITB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Genome Assembly</dc:title>
  <dc:creator>Abhiram Ranade</dc:creator>
  <cp:lastModifiedBy>Abhiram Ranade</cp:lastModifiedBy>
  <cp:revision>54</cp:revision>
  <dcterms:created xsi:type="dcterms:W3CDTF">2012-04-02T14:51:32Z</dcterms:created>
  <dcterms:modified xsi:type="dcterms:W3CDTF">2012-04-02T14:54:50Z</dcterms:modified>
</cp:coreProperties>
</file>