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3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bin" ContentType="application/vnd.openxmlformats-officedocument.oleObject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8" r:id="rId31"/>
    <p:sldId id="285" r:id="rId32"/>
    <p:sldId id="287" r:id="rId33"/>
    <p:sldId id="286" r:id="rId3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294" autoAdjust="0"/>
    <p:restoredTop sz="94660"/>
  </p:normalViewPr>
  <p:slideViewPr>
    <p:cSldViewPr>
      <p:cViewPr>
        <p:scale>
          <a:sx n="66" d="100"/>
          <a:sy n="66" d="100"/>
        </p:scale>
        <p:origin x="-1518" y="-17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10.vml.rels><?xml version="1.0" encoding="UTF-8" standalone="yes"?>
<Relationships xmlns="http://schemas.openxmlformats.org/package/2006/relationships"><Relationship Id="rId2" Type="http://schemas.openxmlformats.org/officeDocument/2006/relationships/image" Target="../media/image15.wmf"/><Relationship Id="rId1" Type="http://schemas.openxmlformats.org/officeDocument/2006/relationships/image" Target="../media/image14.wmf"/></Relationships>
</file>

<file path=ppt/drawings/_rels/vmlDrawing11.vml.rels><?xml version="1.0" encoding="UTF-8" standalone="yes"?>
<Relationships xmlns="http://schemas.openxmlformats.org/package/2006/relationships"><Relationship Id="rId2" Type="http://schemas.openxmlformats.org/officeDocument/2006/relationships/image" Target="../media/image17.wmf"/><Relationship Id="rId1" Type="http://schemas.openxmlformats.org/officeDocument/2006/relationships/image" Target="../media/image16.wmf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8.wmf"/></Relationships>
</file>

<file path=ppt/drawings/_rels/vmlDrawing1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9.wmf"/></Relationships>
</file>

<file path=ppt/drawings/_rels/vmlDrawing14.vml.rels><?xml version="1.0" encoding="UTF-8" standalone="yes"?>
<Relationships xmlns="http://schemas.openxmlformats.org/package/2006/relationships"><Relationship Id="rId1" Type="http://schemas.openxmlformats.org/officeDocument/2006/relationships/image" Target="../media/image20.wmf"/></Relationships>
</file>

<file path=ppt/drawings/_rels/vmlDrawing15.vml.rels><?xml version="1.0" encoding="UTF-8" standalone="yes"?>
<Relationships xmlns="http://schemas.openxmlformats.org/package/2006/relationships"><Relationship Id="rId1" Type="http://schemas.openxmlformats.org/officeDocument/2006/relationships/image" Target="../media/image21.wmf"/></Relationships>
</file>

<file path=ppt/drawings/_rels/vmlDrawing16.vml.rels><?xml version="1.0" encoding="UTF-8" standalone="yes"?>
<Relationships xmlns="http://schemas.openxmlformats.org/package/2006/relationships"><Relationship Id="rId2" Type="http://schemas.openxmlformats.org/officeDocument/2006/relationships/image" Target="../media/image23.wmf"/><Relationship Id="rId1" Type="http://schemas.openxmlformats.org/officeDocument/2006/relationships/image" Target="../media/image22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image" Target="../media/image5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image" Target="../media/image8.wmf"/><Relationship Id="rId1" Type="http://schemas.openxmlformats.org/officeDocument/2006/relationships/image" Target="../media/image7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wmf"/></Relationships>
</file>

<file path=ppt/drawings/_rels/vmlDrawing9.vml.rels><?xml version="1.0" encoding="UTF-8" standalone="yes"?>
<Relationships xmlns="http://schemas.openxmlformats.org/package/2006/relationships"><Relationship Id="rId2" Type="http://schemas.openxmlformats.org/officeDocument/2006/relationships/image" Target="../media/image13.wmf"/><Relationship Id="rId1" Type="http://schemas.openxmlformats.org/officeDocument/2006/relationships/image" Target="../media/image12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CDD200-A267-42EE-ACD1-410D074D87FF}" type="datetimeFigureOut">
              <a:rPr lang="en-US" smtClean="0"/>
              <a:pPr/>
              <a:t>2/25/2010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F36DBB-1670-4BD2-ADC5-2747F067F72E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CDD200-A267-42EE-ACD1-410D074D87FF}" type="datetimeFigureOut">
              <a:rPr lang="en-US" smtClean="0"/>
              <a:pPr/>
              <a:t>2/25/2010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F36DBB-1670-4BD2-ADC5-2747F067F72E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CDD200-A267-42EE-ACD1-410D074D87FF}" type="datetimeFigureOut">
              <a:rPr lang="en-US" smtClean="0"/>
              <a:pPr/>
              <a:t>2/25/2010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F36DBB-1670-4BD2-ADC5-2747F067F72E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CDD200-A267-42EE-ACD1-410D074D87FF}" type="datetimeFigureOut">
              <a:rPr lang="en-US" smtClean="0"/>
              <a:pPr/>
              <a:t>2/25/2010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F36DBB-1670-4BD2-ADC5-2747F067F72E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CDD200-A267-42EE-ACD1-410D074D87FF}" type="datetimeFigureOut">
              <a:rPr lang="en-US" smtClean="0"/>
              <a:pPr/>
              <a:t>2/25/2010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F36DBB-1670-4BD2-ADC5-2747F067F72E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CDD200-A267-42EE-ACD1-410D074D87FF}" type="datetimeFigureOut">
              <a:rPr lang="en-US" smtClean="0"/>
              <a:pPr/>
              <a:t>2/25/2010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F36DBB-1670-4BD2-ADC5-2747F067F72E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CDD200-A267-42EE-ACD1-410D074D87FF}" type="datetimeFigureOut">
              <a:rPr lang="en-US" smtClean="0"/>
              <a:pPr/>
              <a:t>2/25/2010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F36DBB-1670-4BD2-ADC5-2747F067F72E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CDD200-A267-42EE-ACD1-410D074D87FF}" type="datetimeFigureOut">
              <a:rPr lang="en-US" smtClean="0"/>
              <a:pPr/>
              <a:t>2/25/2010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F36DBB-1670-4BD2-ADC5-2747F067F72E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CDD200-A267-42EE-ACD1-410D074D87FF}" type="datetimeFigureOut">
              <a:rPr lang="en-US" smtClean="0"/>
              <a:pPr/>
              <a:t>2/25/2010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F36DBB-1670-4BD2-ADC5-2747F067F72E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CDD200-A267-42EE-ACD1-410D074D87FF}" type="datetimeFigureOut">
              <a:rPr lang="en-US" smtClean="0"/>
              <a:pPr/>
              <a:t>2/25/2010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F36DBB-1670-4BD2-ADC5-2747F067F72E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CDD200-A267-42EE-ACD1-410D074D87FF}" type="datetimeFigureOut">
              <a:rPr lang="en-US" smtClean="0"/>
              <a:pPr/>
              <a:t>2/25/2010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F36DBB-1670-4BD2-ADC5-2747F067F72E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CDD200-A267-42EE-ACD1-410D074D87FF}" type="datetimeFigureOut">
              <a:rPr lang="en-US" smtClean="0"/>
              <a:pPr/>
              <a:t>2/25/2010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F36DBB-1670-4BD2-ADC5-2747F067F72E}" type="slidenum">
              <a:rPr lang="en-IN" smtClean="0"/>
              <a:pPr/>
              <a:t>‹#›</a:t>
            </a:fld>
            <a:endParaRPr lang="en-I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4" Type="http://schemas.openxmlformats.org/officeDocument/2006/relationships/oleObject" Target="../embeddings/oleObject6.bin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5" Type="http://schemas.openxmlformats.org/officeDocument/2006/relationships/oleObject" Target="../embeddings/oleObject9.bin"/><Relationship Id="rId4" Type="http://schemas.openxmlformats.org/officeDocument/2006/relationships/oleObject" Target="../embeddings/oleObject8.bin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4" Type="http://schemas.openxmlformats.org/officeDocument/2006/relationships/oleObject" Target="../embeddings/oleObject13.bin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4" Type="http://schemas.openxmlformats.org/officeDocument/2006/relationships/oleObject" Target="../embeddings/oleObject15.bin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4" Type="http://schemas.openxmlformats.org/officeDocument/2006/relationships/oleObject" Target="../embeddings/oleObject17.bin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4.v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5.v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6.vml"/><Relationship Id="rId4" Type="http://schemas.openxmlformats.org/officeDocument/2006/relationships/oleObject" Target="../embeddings/oleObject23.bin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Extremal</a:t>
            </a:r>
            <a:r>
              <a:rPr lang="en-US" dirty="0" smtClean="0"/>
              <a:t> Graph Theory</a:t>
            </a:r>
            <a:endParaRPr lang="en-IN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2471758"/>
          </a:xfrm>
        </p:spPr>
        <p:txBody>
          <a:bodyPr/>
          <a:lstStyle/>
          <a:p>
            <a:r>
              <a:rPr lang="en-US" dirty="0" err="1" smtClean="0"/>
              <a:t>Ajit</a:t>
            </a:r>
            <a:r>
              <a:rPr lang="en-US" dirty="0" smtClean="0"/>
              <a:t> A. </a:t>
            </a:r>
            <a:r>
              <a:rPr lang="en-US" dirty="0" err="1" smtClean="0"/>
              <a:t>Diwan</a:t>
            </a:r>
            <a:endParaRPr lang="en-US" dirty="0" smtClean="0"/>
          </a:p>
          <a:p>
            <a:r>
              <a:rPr lang="en-US" dirty="0" smtClean="0"/>
              <a:t>Department of Computer Science and Engineering, I. I. T. Bombay.</a:t>
            </a:r>
          </a:p>
          <a:p>
            <a:r>
              <a:rPr lang="en-US" dirty="0" smtClean="0"/>
              <a:t>Email: aad@cse.iitb.ac.in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Greedy algorithm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00634"/>
          </a:xfrm>
        </p:spPr>
        <p:txBody>
          <a:bodyPr/>
          <a:lstStyle/>
          <a:p>
            <a:r>
              <a:rPr lang="en-US" dirty="0" smtClean="0"/>
              <a:t>Let </a:t>
            </a:r>
            <a:r>
              <a:rPr lang="en-US" i="1" dirty="0" smtClean="0"/>
              <a:t>v</a:t>
            </a:r>
            <a:r>
              <a:rPr lang="en-US" dirty="0" smtClean="0"/>
              <a:t> be a vertex with maximum degree ∆.</a:t>
            </a:r>
          </a:p>
          <a:p>
            <a:r>
              <a:rPr lang="en-US" dirty="0" smtClean="0"/>
              <a:t>The number of edges in the </a:t>
            </a:r>
            <a:r>
              <a:rPr lang="en-US" dirty="0" err="1" smtClean="0"/>
              <a:t>subgraph</a:t>
            </a:r>
            <a:r>
              <a:rPr lang="en-US" dirty="0" smtClean="0"/>
              <a:t> induced by the neighbors of v is at most</a:t>
            </a:r>
          </a:p>
          <a:p>
            <a:pPr>
              <a:buNone/>
            </a:pP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Total number of edges is at most</a:t>
            </a:r>
            <a:endParaRPr lang="en-IN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3786182" y="3357562"/>
          <a:ext cx="1714512" cy="885828"/>
        </p:xfrm>
        <a:graphic>
          <a:graphicData uri="http://schemas.openxmlformats.org/presentationml/2006/ole">
            <p:oleObj spid="_x0000_s22530" name="Equation" r:id="rId3" imgW="787320" imgH="457200" progId="Equation.3">
              <p:embed/>
            </p:oleObj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3071802" y="5143512"/>
          <a:ext cx="3221050" cy="1143008"/>
        </p:xfrm>
        <a:graphic>
          <a:graphicData uri="http://schemas.openxmlformats.org/presentationml/2006/ole">
            <p:oleObj spid="_x0000_s22531" name="Equation" r:id="rId4" imgW="1434960" imgH="4572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Greedy algorithm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This is maximized when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The maximum value for this ∆ is</a:t>
            </a:r>
            <a:endParaRPr lang="en-IN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4114800" y="3321050"/>
          <a:ext cx="914400" cy="215900"/>
        </p:xfrm>
        <a:graphic>
          <a:graphicData uri="http://schemas.openxmlformats.org/presentationml/2006/ole">
            <p:oleObj spid="_x0000_s23554" name="Equation" r:id="rId3" imgW="914400" imgH="215640" progId="Equation.3">
              <p:embed/>
            </p:oleObj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2643174" y="2285992"/>
          <a:ext cx="3286148" cy="1285884"/>
        </p:xfrm>
        <a:graphic>
          <a:graphicData uri="http://schemas.openxmlformats.org/presentationml/2006/ole">
            <p:oleObj spid="_x0000_s23555" name="Equation" r:id="rId4" imgW="799920" imgH="431640" progId="Equation.3">
              <p:embed/>
            </p:oleObj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/>
        </p:nvGraphicFramePr>
        <p:xfrm>
          <a:off x="3071802" y="4500570"/>
          <a:ext cx="3214710" cy="1500198"/>
        </p:xfrm>
        <a:graphic>
          <a:graphicData uri="http://schemas.openxmlformats.org/presentationml/2006/ole">
            <p:oleObj spid="_x0000_s23556" name="Equation" r:id="rId5" imgW="761760" imgH="4572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Another Greedy Algorithm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Consider any graph that does not contain </a:t>
            </a:r>
            <a:r>
              <a:rPr lang="en-US" i="1" dirty="0" smtClean="0"/>
              <a:t>K</a:t>
            </a:r>
            <a:r>
              <a:rPr lang="en-US" i="1" baseline="-25000" dirty="0" smtClean="0"/>
              <a:t>t</a:t>
            </a:r>
            <a:r>
              <a:rPr lang="en-US" dirty="0" smtClean="0"/>
              <a:t>.</a:t>
            </a:r>
          </a:p>
          <a:p>
            <a:r>
              <a:rPr lang="en-US" dirty="0" smtClean="0"/>
              <a:t>Duplicating a vertex cannot create a </a:t>
            </a:r>
            <a:r>
              <a:rPr lang="en-US" i="1" dirty="0" smtClean="0"/>
              <a:t>K</a:t>
            </a:r>
            <a:r>
              <a:rPr lang="en-US" i="1" baseline="-25000" dirty="0" smtClean="0"/>
              <a:t>t</a:t>
            </a:r>
            <a:r>
              <a:rPr lang="en-US" dirty="0" smtClean="0"/>
              <a:t>.</a:t>
            </a:r>
          </a:p>
          <a:p>
            <a:r>
              <a:rPr lang="en-US" dirty="0" smtClean="0"/>
              <a:t>If the graph is not a complete multipartite graph, we can increase the number of edges without creating a </a:t>
            </a:r>
            <a:r>
              <a:rPr lang="en-US" i="1" dirty="0" smtClean="0"/>
              <a:t>K</a:t>
            </a:r>
            <a:r>
              <a:rPr lang="en-US" i="1" baseline="-25000" dirty="0" smtClean="0"/>
              <a:t>t</a:t>
            </a:r>
            <a:r>
              <a:rPr lang="en-US" dirty="0" smtClean="0"/>
              <a:t>.</a:t>
            </a:r>
          </a:p>
          <a:p>
            <a:r>
              <a:rPr lang="en-US" dirty="0" smtClean="0"/>
              <a:t>A graph is multipartite if and only if non-adjacency is an equivalence relation.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Another Greedy Algorithm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Suppose </a:t>
            </a:r>
            <a:r>
              <a:rPr lang="en-US" i="1" dirty="0" smtClean="0"/>
              <a:t>u, v, w </a:t>
            </a:r>
            <a:r>
              <a:rPr lang="en-US" dirty="0" smtClean="0"/>
              <a:t>are distinct vertices such that </a:t>
            </a:r>
            <a:r>
              <a:rPr lang="en-US" i="1" dirty="0" err="1" smtClean="0"/>
              <a:t>vw</a:t>
            </a:r>
            <a:r>
              <a:rPr lang="en-US" dirty="0" smtClean="0"/>
              <a:t> is an edge but </a:t>
            </a:r>
            <a:r>
              <a:rPr lang="en-US" i="1" dirty="0" smtClean="0"/>
              <a:t>u</a:t>
            </a:r>
            <a:r>
              <a:rPr lang="en-US" dirty="0" smtClean="0"/>
              <a:t> is not adjacent to both </a:t>
            </a:r>
            <a:r>
              <a:rPr lang="en-US" i="1" dirty="0" smtClean="0"/>
              <a:t>v</a:t>
            </a:r>
            <a:r>
              <a:rPr lang="en-US" dirty="0" smtClean="0"/>
              <a:t> and </a:t>
            </a:r>
            <a:r>
              <a:rPr lang="en-US" i="1" dirty="0" smtClean="0"/>
              <a:t>w</a:t>
            </a:r>
            <a:r>
              <a:rPr lang="en-US" dirty="0" smtClean="0"/>
              <a:t>.</a:t>
            </a:r>
          </a:p>
          <a:p>
            <a:r>
              <a:rPr lang="en-US" dirty="0" smtClean="0"/>
              <a:t>If degree(</a:t>
            </a:r>
            <a:r>
              <a:rPr lang="en-US" i="1" dirty="0" smtClean="0"/>
              <a:t>u</a:t>
            </a:r>
            <a:r>
              <a:rPr lang="en-US" dirty="0" smtClean="0"/>
              <a:t>)  &lt; degree (</a:t>
            </a:r>
            <a:r>
              <a:rPr lang="en-US" i="1" dirty="0" smtClean="0"/>
              <a:t>v</a:t>
            </a:r>
            <a:r>
              <a:rPr lang="en-US" dirty="0" smtClean="0"/>
              <a:t>), duplicating </a:t>
            </a:r>
            <a:r>
              <a:rPr lang="en-US" i="1" dirty="0" smtClean="0"/>
              <a:t>v</a:t>
            </a:r>
            <a:r>
              <a:rPr lang="en-US" dirty="0" smtClean="0"/>
              <a:t> and deleting </a:t>
            </a:r>
            <a:r>
              <a:rPr lang="en-US" i="1" dirty="0" smtClean="0"/>
              <a:t>u</a:t>
            </a:r>
            <a:r>
              <a:rPr lang="en-US" dirty="0" smtClean="0"/>
              <a:t> increases number of edges, without creating a </a:t>
            </a:r>
            <a:r>
              <a:rPr lang="en-US" i="1" dirty="0" smtClean="0"/>
              <a:t>K</a:t>
            </a:r>
            <a:r>
              <a:rPr lang="en-US" i="1" baseline="-25000" dirty="0" smtClean="0"/>
              <a:t>t</a:t>
            </a:r>
            <a:r>
              <a:rPr lang="en-US" dirty="0" smtClean="0"/>
              <a:t>.</a:t>
            </a:r>
          </a:p>
          <a:p>
            <a:r>
              <a:rPr lang="en-US" dirty="0" smtClean="0"/>
              <a:t>Same holds if degree(</a:t>
            </a:r>
            <a:r>
              <a:rPr lang="en-US" i="1" dirty="0" smtClean="0"/>
              <a:t>u</a:t>
            </a:r>
            <a:r>
              <a:rPr lang="en-US" dirty="0" smtClean="0"/>
              <a:t>) &lt; degree(</a:t>
            </a:r>
            <a:r>
              <a:rPr lang="en-US" i="1" dirty="0" smtClean="0"/>
              <a:t>w</a:t>
            </a:r>
            <a:r>
              <a:rPr lang="en-US" dirty="0" smtClean="0"/>
              <a:t>).</a:t>
            </a:r>
          </a:p>
          <a:p>
            <a:r>
              <a:rPr lang="en-US" dirty="0" smtClean="0"/>
              <a:t>If  degree(</a:t>
            </a:r>
            <a:r>
              <a:rPr lang="en-US" i="1" dirty="0" smtClean="0"/>
              <a:t>u</a:t>
            </a:r>
            <a:r>
              <a:rPr lang="en-US" dirty="0" smtClean="0"/>
              <a:t>) &gt;= degree(</a:t>
            </a:r>
            <a:r>
              <a:rPr lang="en-US" i="1" dirty="0" smtClean="0"/>
              <a:t>v</a:t>
            </a:r>
            <a:r>
              <a:rPr lang="en-US" dirty="0" smtClean="0"/>
              <a:t>) and degree(</a:t>
            </a:r>
            <a:r>
              <a:rPr lang="en-US" i="1" dirty="0" smtClean="0"/>
              <a:t>w</a:t>
            </a:r>
            <a:r>
              <a:rPr lang="en-US" dirty="0" smtClean="0"/>
              <a:t>), then duplicate </a:t>
            </a:r>
            <a:r>
              <a:rPr lang="en-US" i="1" dirty="0" smtClean="0"/>
              <a:t>u</a:t>
            </a:r>
            <a:r>
              <a:rPr lang="en-US" dirty="0" smtClean="0"/>
              <a:t> twice and delete </a:t>
            </a:r>
            <a:r>
              <a:rPr lang="en-US" i="1" dirty="0" smtClean="0"/>
              <a:t>v</a:t>
            </a:r>
            <a:r>
              <a:rPr lang="en-US" dirty="0" smtClean="0"/>
              <a:t> and </a:t>
            </a:r>
            <a:r>
              <a:rPr lang="en-US" i="1" dirty="0" smtClean="0"/>
              <a:t>w</a:t>
            </a:r>
            <a:r>
              <a:rPr lang="en-US" dirty="0" smtClean="0"/>
              <a:t>.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Another Greedy Algorithm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So the graph with maximum number of edges and not containing </a:t>
            </a:r>
            <a:r>
              <a:rPr lang="en-US" i="1" dirty="0" smtClean="0"/>
              <a:t>K</a:t>
            </a:r>
            <a:r>
              <a:rPr lang="en-US" i="1" baseline="-25000" dirty="0" smtClean="0"/>
              <a:t>t</a:t>
            </a:r>
            <a:r>
              <a:rPr lang="en-US" i="1" dirty="0" smtClean="0"/>
              <a:t> </a:t>
            </a:r>
            <a:r>
              <a:rPr lang="en-US" dirty="0" smtClean="0"/>
              <a:t>must be a complete multipartite graph. </a:t>
            </a:r>
          </a:p>
          <a:p>
            <a:r>
              <a:rPr lang="en-US" dirty="0" smtClean="0"/>
              <a:t>Amongst all such graphs, the complete (</a:t>
            </a:r>
            <a:r>
              <a:rPr lang="en-US" i="1" dirty="0" smtClean="0"/>
              <a:t>t</a:t>
            </a:r>
            <a:r>
              <a:rPr lang="en-US" dirty="0" smtClean="0"/>
              <a:t>-1)-partite graph with nearly equal part sizes has the maximum number of edges.</a:t>
            </a:r>
          </a:p>
          <a:p>
            <a:r>
              <a:rPr lang="en-US" dirty="0" smtClean="0"/>
              <a:t>This is the only </a:t>
            </a:r>
            <a:r>
              <a:rPr lang="en-US" dirty="0" err="1" smtClean="0"/>
              <a:t>extremal</a:t>
            </a:r>
            <a:r>
              <a:rPr lang="en-US" dirty="0" smtClean="0"/>
              <a:t> graph.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Erd</a:t>
            </a:r>
            <a:r>
              <a:rPr lang="hu-HU" dirty="0" smtClean="0"/>
              <a:t>ő</a:t>
            </a:r>
            <a:r>
              <a:rPr lang="en-US" dirty="0" smtClean="0"/>
              <a:t>s-Stone Theorem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can one say about </a:t>
            </a:r>
            <a:r>
              <a:rPr lang="en-US" i="1" dirty="0" smtClean="0"/>
              <a:t>ex(</a:t>
            </a:r>
            <a:r>
              <a:rPr lang="en-US" i="1" dirty="0" err="1" smtClean="0"/>
              <a:t>n,H</a:t>
            </a:r>
            <a:r>
              <a:rPr lang="en-US" i="1" dirty="0" smtClean="0"/>
              <a:t>) </a:t>
            </a:r>
            <a:r>
              <a:rPr lang="en-US" dirty="0" smtClean="0"/>
              <a:t>for other graphs </a:t>
            </a:r>
            <a:r>
              <a:rPr lang="en-US" i="1" dirty="0" smtClean="0"/>
              <a:t>H</a:t>
            </a:r>
            <a:r>
              <a:rPr lang="en-US" dirty="0" smtClean="0"/>
              <a:t>?</a:t>
            </a:r>
          </a:p>
          <a:p>
            <a:r>
              <a:rPr lang="en-US" dirty="0" smtClean="0"/>
              <a:t>Observation:</a:t>
            </a:r>
          </a:p>
          <a:p>
            <a:endParaRPr lang="en-US" dirty="0" smtClean="0"/>
          </a:p>
          <a:p>
            <a:endParaRPr lang="en-US" dirty="0" smtClean="0"/>
          </a:p>
          <a:p>
            <a:r>
              <a:rPr lang="el-GR" dirty="0" smtClean="0"/>
              <a:t>χ</a:t>
            </a:r>
            <a:r>
              <a:rPr lang="en-US" dirty="0" smtClean="0"/>
              <a:t> (</a:t>
            </a:r>
            <a:r>
              <a:rPr lang="en-US" i="1" dirty="0" smtClean="0"/>
              <a:t>H</a:t>
            </a:r>
            <a:r>
              <a:rPr lang="en-US" dirty="0" smtClean="0"/>
              <a:t>) is the chromatic number of </a:t>
            </a:r>
            <a:r>
              <a:rPr lang="en-US" i="1" dirty="0" smtClean="0"/>
              <a:t>H</a:t>
            </a:r>
            <a:r>
              <a:rPr lang="en-US" dirty="0" smtClean="0"/>
              <a:t>.</a:t>
            </a:r>
          </a:p>
          <a:p>
            <a:r>
              <a:rPr lang="en-US" dirty="0" smtClean="0"/>
              <a:t>This is almost exact if </a:t>
            </a:r>
            <a:r>
              <a:rPr lang="el-GR" dirty="0" smtClean="0"/>
              <a:t>χ</a:t>
            </a:r>
            <a:r>
              <a:rPr lang="en-US" dirty="0" smtClean="0"/>
              <a:t> (</a:t>
            </a:r>
            <a:r>
              <a:rPr lang="en-US" i="1" dirty="0" smtClean="0"/>
              <a:t>H</a:t>
            </a:r>
            <a:r>
              <a:rPr lang="en-US" dirty="0" smtClean="0"/>
              <a:t>) &gt;= 3.</a:t>
            </a:r>
            <a:endParaRPr lang="en-IN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928662" y="3214686"/>
          <a:ext cx="7500990" cy="1071570"/>
        </p:xfrm>
        <a:graphic>
          <a:graphicData uri="http://schemas.openxmlformats.org/presentationml/2006/ole">
            <p:oleObj spid="_x0000_s24578" name="Equation" r:id="rId3" imgW="1434960" imgH="2412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Erd</a:t>
            </a:r>
            <a:r>
              <a:rPr lang="hu-HU" dirty="0" smtClean="0"/>
              <a:t>ő</a:t>
            </a:r>
            <a:r>
              <a:rPr lang="en-US" dirty="0" smtClean="0"/>
              <a:t>s-Stone Theorem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For any </a:t>
            </a:r>
            <a:r>
              <a:rPr lang="el-GR" dirty="0" smtClean="0"/>
              <a:t>ε</a:t>
            </a:r>
            <a:r>
              <a:rPr lang="en-US" dirty="0" smtClean="0"/>
              <a:t> &gt; 0 and any graph </a:t>
            </a:r>
            <a:r>
              <a:rPr lang="en-US" i="1" dirty="0" smtClean="0"/>
              <a:t>H</a:t>
            </a:r>
            <a:r>
              <a:rPr lang="en-US" dirty="0" smtClean="0"/>
              <a:t> with </a:t>
            </a:r>
            <a:r>
              <a:rPr lang="el-GR" dirty="0" smtClean="0"/>
              <a:t>χ</a:t>
            </a:r>
            <a:r>
              <a:rPr lang="en-US" dirty="0" smtClean="0"/>
              <a:t> (</a:t>
            </a:r>
            <a:r>
              <a:rPr lang="en-US" i="1" dirty="0" smtClean="0"/>
              <a:t>H</a:t>
            </a:r>
            <a:r>
              <a:rPr lang="en-US" dirty="0" smtClean="0"/>
              <a:t>) &gt;= 3 there exists an integer </a:t>
            </a:r>
            <a:r>
              <a:rPr lang="en-US" i="1" dirty="0" smtClean="0"/>
              <a:t>n</a:t>
            </a:r>
            <a:r>
              <a:rPr lang="en-US" i="1" baseline="-25000" dirty="0" smtClean="0"/>
              <a:t>0</a:t>
            </a:r>
            <a:r>
              <a:rPr lang="en-US" i="1" dirty="0" smtClean="0"/>
              <a:t> </a:t>
            </a:r>
            <a:r>
              <a:rPr lang="en-US" dirty="0" smtClean="0"/>
              <a:t>such that for all </a:t>
            </a:r>
            <a:r>
              <a:rPr lang="en-US" i="1" dirty="0" smtClean="0"/>
              <a:t>n</a:t>
            </a:r>
            <a:r>
              <a:rPr lang="en-US" dirty="0" smtClean="0"/>
              <a:t> &gt;=</a:t>
            </a:r>
            <a:r>
              <a:rPr lang="en-US" i="1" dirty="0" smtClean="0"/>
              <a:t> n</a:t>
            </a:r>
            <a:r>
              <a:rPr lang="en-US" i="1" baseline="-25000" dirty="0" smtClean="0"/>
              <a:t>0</a:t>
            </a:r>
          </a:p>
          <a:p>
            <a:endParaRPr lang="en-US" i="1" baseline="-25000" dirty="0" smtClean="0"/>
          </a:p>
          <a:p>
            <a:endParaRPr lang="en-US" i="1" baseline="-25000" dirty="0" smtClean="0"/>
          </a:p>
          <a:p>
            <a:endParaRPr lang="en-US" i="1" baseline="-25000" dirty="0" smtClean="0"/>
          </a:p>
          <a:p>
            <a:endParaRPr lang="en-US" i="1" baseline="-25000" dirty="0" smtClean="0"/>
          </a:p>
          <a:p>
            <a:r>
              <a:rPr lang="en-US" dirty="0" smtClean="0"/>
              <a:t>What about bipartite graphs (</a:t>
            </a:r>
            <a:r>
              <a:rPr lang="el-GR" dirty="0" smtClean="0"/>
              <a:t>χ</a:t>
            </a:r>
            <a:r>
              <a:rPr lang="en-US" dirty="0" smtClean="0"/>
              <a:t> (</a:t>
            </a:r>
            <a:r>
              <a:rPr lang="en-US" i="1" dirty="0" smtClean="0"/>
              <a:t>H</a:t>
            </a:r>
            <a:r>
              <a:rPr lang="en-US" dirty="0" smtClean="0"/>
              <a:t>) = 2)?</a:t>
            </a:r>
          </a:p>
          <a:p>
            <a:r>
              <a:rPr lang="en-US" dirty="0" smtClean="0"/>
              <a:t>Much less is known.</a:t>
            </a:r>
          </a:p>
          <a:p>
            <a:endParaRPr lang="en-IN" baseline="-25000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1928794" y="3429000"/>
          <a:ext cx="5429288" cy="714380"/>
        </p:xfrm>
        <a:graphic>
          <a:graphicData uri="http://schemas.openxmlformats.org/presentationml/2006/ole">
            <p:oleObj spid="_x0000_s25602" name="Equation" r:id="rId3" imgW="1803240" imgH="2412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Four Cycle</a:t>
            </a:r>
            <a:endParaRPr lang="en-IN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3714752"/>
            <a:ext cx="8229600" cy="2411411"/>
          </a:xfrm>
        </p:spPr>
        <p:txBody>
          <a:bodyPr/>
          <a:lstStyle/>
          <a:p>
            <a:r>
              <a:rPr lang="en-US" dirty="0" smtClean="0"/>
              <a:t>For all non-bipartite graphs </a:t>
            </a:r>
            <a:r>
              <a:rPr lang="en-US" i="1" dirty="0" smtClean="0"/>
              <a:t>H</a:t>
            </a:r>
            <a:endParaRPr lang="en-IN" i="1" dirty="0"/>
          </a:p>
        </p:txBody>
      </p:sp>
      <p:graphicFrame>
        <p:nvGraphicFramePr>
          <p:cNvPr id="27651" name="Content Placeholder 3"/>
          <p:cNvGraphicFramePr>
            <a:graphicFrameLocks noChangeAspect="1"/>
          </p:cNvGraphicFramePr>
          <p:nvPr/>
        </p:nvGraphicFramePr>
        <p:xfrm>
          <a:off x="1571604" y="1857364"/>
          <a:ext cx="6215106" cy="1357322"/>
        </p:xfrm>
        <a:graphic>
          <a:graphicData uri="http://schemas.openxmlformats.org/presentationml/2006/ole">
            <p:oleObj spid="_x0000_s27651" name="Equation" r:id="rId3" imgW="1143000" imgH="279360" progId="Equation.3">
              <p:embed/>
            </p:oleObj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/>
        </p:nvGraphicFramePr>
        <p:xfrm>
          <a:off x="1785918" y="4714884"/>
          <a:ext cx="4714908" cy="1000132"/>
        </p:xfrm>
        <a:graphic>
          <a:graphicData uri="http://schemas.openxmlformats.org/presentationml/2006/ole">
            <p:oleObj spid="_x0000_s27652" name="Equation" r:id="rId4" imgW="1079280" imgH="2286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Four Cycle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Consider the number of triples (</a:t>
            </a:r>
            <a:r>
              <a:rPr lang="en-US" i="1" dirty="0" err="1" smtClean="0"/>
              <a:t>u,v,w</a:t>
            </a:r>
            <a:r>
              <a:rPr lang="en-US" dirty="0" smtClean="0"/>
              <a:t>) such that </a:t>
            </a:r>
            <a:r>
              <a:rPr lang="en-US" i="1" dirty="0" smtClean="0"/>
              <a:t>v</a:t>
            </a:r>
            <a:r>
              <a:rPr lang="en-US" dirty="0" smtClean="0"/>
              <a:t> and </a:t>
            </a:r>
            <a:r>
              <a:rPr lang="en-US" i="1" dirty="0" smtClean="0"/>
              <a:t>w</a:t>
            </a:r>
            <a:r>
              <a:rPr lang="en-US" dirty="0" smtClean="0"/>
              <a:t> are distinct neighbors of </a:t>
            </a:r>
            <a:r>
              <a:rPr lang="en-US" i="1" dirty="0" smtClean="0"/>
              <a:t>u</a:t>
            </a:r>
            <a:r>
              <a:rPr lang="en-US" dirty="0" smtClean="0"/>
              <a:t>.</a:t>
            </a:r>
          </a:p>
          <a:p>
            <a:r>
              <a:rPr lang="en-US" dirty="0" smtClean="0"/>
              <a:t>The number of such triples is </a:t>
            </a:r>
          </a:p>
          <a:p>
            <a:endParaRPr lang="en-US" i="1" dirty="0" smtClean="0"/>
          </a:p>
          <a:p>
            <a:r>
              <a:rPr lang="en-US" i="1" dirty="0" err="1" smtClean="0"/>
              <a:t>d</a:t>
            </a:r>
            <a:r>
              <a:rPr lang="en-US" baseline="-25000" dirty="0" err="1" smtClean="0"/>
              <a:t>i</a:t>
            </a:r>
            <a:r>
              <a:rPr lang="en-US" dirty="0" smtClean="0"/>
              <a:t> is the degree of vertex </a:t>
            </a:r>
            <a:r>
              <a:rPr lang="en-US" i="1" dirty="0" err="1" smtClean="0"/>
              <a:t>i</a:t>
            </a:r>
            <a:r>
              <a:rPr lang="en-US" dirty="0" smtClean="0"/>
              <a:t>.</a:t>
            </a:r>
            <a:endParaRPr lang="en-US" i="1" dirty="0" smtClean="0"/>
          </a:p>
          <a:p>
            <a:r>
              <a:rPr lang="en-US" dirty="0" smtClean="0"/>
              <a:t>The number of such triples can be at most</a:t>
            </a:r>
            <a:endParaRPr lang="en-IN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5929322" y="2643182"/>
          <a:ext cx="1500198" cy="1143008"/>
        </p:xfrm>
        <a:graphic>
          <a:graphicData uri="http://schemas.openxmlformats.org/presentationml/2006/ole">
            <p:oleObj spid="_x0000_s28674" name="Equation" r:id="rId3" imgW="495000" imgH="457200" progId="Equation.3">
              <p:embed/>
            </p:oleObj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4000496" y="5000636"/>
          <a:ext cx="1143008" cy="1071570"/>
        </p:xfrm>
        <a:graphic>
          <a:graphicData uri="http://schemas.openxmlformats.org/presentationml/2006/ole">
            <p:oleObj spid="_x0000_s28675" name="Equation" r:id="rId4" imgW="266400" imgH="4572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Four Cycle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pPr>
              <a:buNone/>
            </a:pPr>
            <a:r>
              <a:rPr lang="en-US" dirty="0" smtClean="0"/>
              <a:t>  If</a:t>
            </a:r>
          </a:p>
          <a:p>
            <a:endParaRPr lang="en-US" dirty="0" smtClean="0"/>
          </a:p>
          <a:p>
            <a:pPr>
              <a:buNone/>
            </a:pPr>
            <a:r>
              <a:rPr lang="en-US" dirty="0" smtClean="0"/>
              <a:t>  then</a:t>
            </a:r>
          </a:p>
          <a:p>
            <a:endParaRPr lang="en-US" dirty="0" smtClean="0"/>
          </a:p>
          <a:p>
            <a:endParaRPr lang="en-US" dirty="0" smtClean="0"/>
          </a:p>
          <a:p>
            <a:pPr>
              <a:buNone/>
            </a:pPr>
            <a:r>
              <a:rPr lang="en-US" dirty="0" smtClean="0"/>
              <a:t>  which implies the result.</a:t>
            </a:r>
            <a:endParaRPr lang="en-IN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1643042" y="1785926"/>
          <a:ext cx="1785950" cy="1214446"/>
        </p:xfrm>
        <a:graphic>
          <a:graphicData uri="http://schemas.openxmlformats.org/presentationml/2006/ole">
            <p:oleObj spid="_x0000_s29698" name="Equation" r:id="rId3" imgW="698400" imgH="431640" progId="Equation.3">
              <p:embed/>
            </p:oleObj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1785918" y="3071810"/>
          <a:ext cx="3571900" cy="1285884"/>
        </p:xfrm>
        <a:graphic>
          <a:graphicData uri="http://schemas.openxmlformats.org/presentationml/2006/ole">
            <p:oleObj spid="_x0000_s29699" name="Equation" r:id="rId4" imgW="1117440" imgH="4824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Basic Question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Let </a:t>
            </a:r>
            <a:r>
              <a:rPr lang="en-US" i="1" dirty="0" smtClean="0"/>
              <a:t>H</a:t>
            </a:r>
            <a:r>
              <a:rPr lang="en-US" dirty="0" smtClean="0"/>
              <a:t> be a fixed graph.</a:t>
            </a:r>
          </a:p>
          <a:p>
            <a:r>
              <a:rPr lang="en-US" dirty="0" smtClean="0"/>
              <a:t>What is the maximum number of edges in a graph </a:t>
            </a:r>
            <a:r>
              <a:rPr lang="en-US" i="1" dirty="0" smtClean="0"/>
              <a:t>G</a:t>
            </a:r>
            <a:r>
              <a:rPr lang="en-US" dirty="0" smtClean="0"/>
              <a:t> with </a:t>
            </a:r>
            <a:r>
              <a:rPr lang="en-US" i="1" dirty="0" smtClean="0"/>
              <a:t>n</a:t>
            </a:r>
            <a:r>
              <a:rPr lang="en-US" dirty="0" smtClean="0"/>
              <a:t> vertices that does not contain </a:t>
            </a:r>
            <a:r>
              <a:rPr lang="en-US" i="1" dirty="0" smtClean="0"/>
              <a:t>H</a:t>
            </a:r>
            <a:r>
              <a:rPr lang="en-US" dirty="0" smtClean="0"/>
              <a:t> as a </a:t>
            </a:r>
            <a:r>
              <a:rPr lang="en-US" dirty="0" err="1" smtClean="0"/>
              <a:t>subgraph</a:t>
            </a:r>
            <a:r>
              <a:rPr lang="en-US" dirty="0" smtClean="0"/>
              <a:t>?</a:t>
            </a:r>
          </a:p>
          <a:p>
            <a:r>
              <a:rPr lang="en-US" dirty="0" smtClean="0"/>
              <a:t>This number is denoted </a:t>
            </a:r>
            <a:r>
              <a:rPr lang="en-US" i="1" dirty="0" smtClean="0"/>
              <a:t>ex(</a:t>
            </a:r>
            <a:r>
              <a:rPr lang="en-US" i="1" dirty="0" err="1" smtClean="0"/>
              <a:t>n,H</a:t>
            </a:r>
            <a:r>
              <a:rPr lang="en-US" i="1" dirty="0" smtClean="0"/>
              <a:t>)</a:t>
            </a:r>
            <a:r>
              <a:rPr lang="en-US" dirty="0" smtClean="0"/>
              <a:t>.</a:t>
            </a:r>
          </a:p>
          <a:p>
            <a:r>
              <a:rPr lang="en-US" dirty="0" smtClean="0"/>
              <a:t>A graph </a:t>
            </a:r>
            <a:r>
              <a:rPr lang="en-US" i="1" dirty="0" smtClean="0"/>
              <a:t>G</a:t>
            </a:r>
            <a:r>
              <a:rPr lang="en-US" dirty="0" smtClean="0"/>
              <a:t> with </a:t>
            </a:r>
            <a:r>
              <a:rPr lang="en-US" i="1" dirty="0" smtClean="0"/>
              <a:t>n</a:t>
            </a:r>
            <a:r>
              <a:rPr lang="en-US" dirty="0" smtClean="0"/>
              <a:t> vertices and </a:t>
            </a:r>
            <a:r>
              <a:rPr lang="en-US" i="1" dirty="0" smtClean="0"/>
              <a:t>ex(</a:t>
            </a:r>
            <a:r>
              <a:rPr lang="en-US" i="1" dirty="0" err="1" smtClean="0"/>
              <a:t>n,H</a:t>
            </a:r>
            <a:r>
              <a:rPr lang="en-US" i="1" dirty="0" smtClean="0"/>
              <a:t>)</a:t>
            </a:r>
            <a:r>
              <a:rPr lang="en-US" dirty="0" smtClean="0"/>
              <a:t> edges that does not contain </a:t>
            </a:r>
            <a:r>
              <a:rPr lang="en-US" i="1" dirty="0" smtClean="0"/>
              <a:t>H</a:t>
            </a:r>
            <a:r>
              <a:rPr lang="en-US" dirty="0" smtClean="0"/>
              <a:t> is called an </a:t>
            </a:r>
            <a:r>
              <a:rPr lang="en-US" dirty="0" err="1" smtClean="0"/>
              <a:t>extremal</a:t>
            </a:r>
            <a:r>
              <a:rPr lang="en-US" dirty="0" smtClean="0"/>
              <a:t> graph for </a:t>
            </a:r>
            <a:r>
              <a:rPr lang="en-US" i="1" dirty="0" smtClean="0"/>
              <a:t>H</a:t>
            </a:r>
            <a:r>
              <a:rPr lang="en-US" dirty="0" smtClean="0"/>
              <a:t>.</a:t>
            </a:r>
          </a:p>
          <a:p>
            <a:pPr>
              <a:buNone/>
            </a:pP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Matching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matching is a collection of disjoint edges.</a:t>
            </a:r>
          </a:p>
          <a:p>
            <a:r>
              <a:rPr lang="en-US" dirty="0" smtClean="0"/>
              <a:t>If </a:t>
            </a:r>
            <a:r>
              <a:rPr lang="en-US" i="1" dirty="0" smtClean="0"/>
              <a:t>M</a:t>
            </a:r>
            <a:r>
              <a:rPr lang="en-US" dirty="0" smtClean="0"/>
              <a:t> is a matching of size </a:t>
            </a:r>
            <a:r>
              <a:rPr lang="en-US" i="1" dirty="0" smtClean="0"/>
              <a:t>k</a:t>
            </a:r>
            <a:r>
              <a:rPr lang="en-US" dirty="0" smtClean="0"/>
              <a:t> then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err="1" smtClean="0"/>
              <a:t>Extremal</a:t>
            </a:r>
            <a:r>
              <a:rPr lang="en-US" dirty="0" smtClean="0"/>
              <a:t> graphs are </a:t>
            </a:r>
            <a:r>
              <a:rPr lang="en-US" i="1" dirty="0" smtClean="0"/>
              <a:t>K</a:t>
            </a:r>
            <a:r>
              <a:rPr lang="en-US" i="1" baseline="-25000" dirty="0" smtClean="0"/>
              <a:t>2k-1</a:t>
            </a:r>
            <a:r>
              <a:rPr lang="en-US" baseline="-25000" dirty="0" smtClean="0"/>
              <a:t> </a:t>
            </a:r>
            <a:r>
              <a:rPr lang="en-US" dirty="0" smtClean="0"/>
              <a:t> or  </a:t>
            </a:r>
            <a:r>
              <a:rPr lang="en-US" i="1" dirty="0" smtClean="0"/>
              <a:t>K</a:t>
            </a:r>
            <a:r>
              <a:rPr lang="en-US" i="1" baseline="-25000" dirty="0" smtClean="0"/>
              <a:t>k-1</a:t>
            </a:r>
            <a:r>
              <a:rPr lang="en-US" dirty="0" smtClean="0"/>
              <a:t>  + </a:t>
            </a:r>
            <a:r>
              <a:rPr lang="en-US" i="1" dirty="0" smtClean="0"/>
              <a:t>E</a:t>
            </a:r>
            <a:r>
              <a:rPr lang="en-US" i="1" baseline="-25000" dirty="0" smtClean="0"/>
              <a:t>n-k+1</a:t>
            </a:r>
            <a:endParaRPr lang="en-US" i="1" dirty="0" smtClean="0"/>
          </a:p>
          <a:p>
            <a:endParaRPr lang="en-US" dirty="0" smtClean="0"/>
          </a:p>
          <a:p>
            <a:endParaRPr lang="en-US" dirty="0" smtClean="0"/>
          </a:p>
          <a:p>
            <a:pPr>
              <a:buNone/>
            </a:pPr>
            <a:endParaRPr lang="en-IN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785786" y="3187700"/>
          <a:ext cx="7358114" cy="1098556"/>
        </p:xfrm>
        <a:graphic>
          <a:graphicData uri="http://schemas.openxmlformats.org/presentationml/2006/ole">
            <p:oleObj spid="_x0000_s32770" name="Equation" r:id="rId3" imgW="3174840" imgH="4824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Path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If </a:t>
            </a:r>
            <a:r>
              <a:rPr lang="en-US" i="1" dirty="0" smtClean="0"/>
              <a:t>P</a:t>
            </a:r>
            <a:r>
              <a:rPr lang="en-US" dirty="0" smtClean="0"/>
              <a:t> is a path with </a:t>
            </a:r>
            <a:r>
              <a:rPr lang="en-US" i="1" dirty="0" smtClean="0"/>
              <a:t>k</a:t>
            </a:r>
            <a:r>
              <a:rPr lang="en-US" dirty="0" smtClean="0"/>
              <a:t> edges then</a:t>
            </a:r>
          </a:p>
          <a:p>
            <a:pPr>
              <a:buNone/>
            </a:pPr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Equality holds when </a:t>
            </a:r>
            <a:r>
              <a:rPr lang="en-US" i="1" dirty="0" smtClean="0"/>
              <a:t>n</a:t>
            </a:r>
            <a:r>
              <a:rPr lang="en-US" dirty="0" smtClean="0"/>
              <a:t> is a multiple of </a:t>
            </a:r>
            <a:r>
              <a:rPr lang="en-US" i="1" dirty="0" smtClean="0"/>
              <a:t>k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Extremal</a:t>
            </a:r>
            <a:r>
              <a:rPr lang="en-US" dirty="0" smtClean="0"/>
              <a:t> graph is </a:t>
            </a:r>
            <a:r>
              <a:rPr lang="en-US" i="1" dirty="0" err="1" smtClean="0"/>
              <a:t>mK</a:t>
            </a:r>
            <a:r>
              <a:rPr lang="en-US" i="1" baseline="-25000" dirty="0" err="1" smtClean="0"/>
              <a:t>k</a:t>
            </a:r>
            <a:r>
              <a:rPr lang="en-US" dirty="0" smtClean="0"/>
              <a:t>.</a:t>
            </a:r>
          </a:p>
          <a:p>
            <a:r>
              <a:rPr lang="en-US" b="1" dirty="0" err="1" smtClean="0"/>
              <a:t>Erd</a:t>
            </a:r>
            <a:r>
              <a:rPr lang="hu-HU" b="1" dirty="0" smtClean="0"/>
              <a:t>ő</a:t>
            </a:r>
            <a:r>
              <a:rPr lang="en-US" b="1" dirty="0" smtClean="0"/>
              <a:t>s-</a:t>
            </a:r>
            <a:r>
              <a:rPr lang="en-US" b="1" dirty="0" err="1" smtClean="0"/>
              <a:t>Sós</a:t>
            </a:r>
            <a:r>
              <a:rPr lang="en-US" b="1" dirty="0" smtClean="0"/>
              <a:t>  Conjecture :</a:t>
            </a:r>
            <a:r>
              <a:rPr lang="en-US" dirty="0" smtClean="0"/>
              <a:t> same result holds for any tree </a:t>
            </a:r>
            <a:r>
              <a:rPr lang="en-US" i="1" dirty="0" smtClean="0"/>
              <a:t>T</a:t>
            </a:r>
            <a:r>
              <a:rPr lang="en-US" dirty="0" smtClean="0"/>
              <a:t> with </a:t>
            </a:r>
            <a:r>
              <a:rPr lang="en-US" i="1" dirty="0" smtClean="0"/>
              <a:t>k</a:t>
            </a:r>
            <a:r>
              <a:rPr lang="en-US" dirty="0" smtClean="0"/>
              <a:t> edges.</a:t>
            </a:r>
            <a:endParaRPr lang="en-IN" b="1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2357422" y="2357430"/>
          <a:ext cx="3571900" cy="1285884"/>
        </p:xfrm>
        <a:graphic>
          <a:graphicData uri="http://schemas.openxmlformats.org/presentationml/2006/ole">
            <p:oleObj spid="_x0000_s33794" name="Equation" r:id="rId3" imgW="1269720" imgH="43164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Colored Edges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Extremal</a:t>
            </a:r>
            <a:r>
              <a:rPr lang="en-US" dirty="0" smtClean="0"/>
              <a:t> graph theory for edge-colored graphs.</a:t>
            </a:r>
          </a:p>
          <a:p>
            <a:r>
              <a:rPr lang="en-US" dirty="0" smtClean="0"/>
              <a:t>Suppose edges have an associated color.</a:t>
            </a:r>
          </a:p>
          <a:p>
            <a:r>
              <a:rPr lang="en-US" dirty="0" smtClean="0"/>
              <a:t>Edges of different color can be parallel to each other (join same pair of vertices).</a:t>
            </a:r>
          </a:p>
          <a:p>
            <a:r>
              <a:rPr lang="en-US" dirty="0" smtClean="0"/>
              <a:t>Edges of the same color form a simple graph.</a:t>
            </a:r>
          </a:p>
          <a:p>
            <a:r>
              <a:rPr lang="en-US" dirty="0" smtClean="0"/>
              <a:t>Maximize the number of edges of each color avoiding a given colored </a:t>
            </a:r>
            <a:r>
              <a:rPr lang="en-US" dirty="0" err="1" smtClean="0"/>
              <a:t>subgraph</a:t>
            </a:r>
            <a:r>
              <a:rPr lang="en-US" dirty="0" smtClean="0"/>
              <a:t>.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Colored Triangles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614881"/>
          </a:xfrm>
        </p:spPr>
        <p:txBody>
          <a:bodyPr/>
          <a:lstStyle/>
          <a:p>
            <a:r>
              <a:rPr lang="en-US" dirty="0" smtClean="0"/>
              <a:t>Suppose there are two colors , red and blue.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What is the largest number </a:t>
            </a:r>
            <a:r>
              <a:rPr lang="en-US" i="1" dirty="0" smtClean="0"/>
              <a:t>m</a:t>
            </a:r>
            <a:r>
              <a:rPr lang="en-US" dirty="0" smtClean="0"/>
              <a:t> such that there exists an </a:t>
            </a:r>
            <a:r>
              <a:rPr lang="en-US" i="1" dirty="0" smtClean="0"/>
              <a:t>n</a:t>
            </a:r>
            <a:r>
              <a:rPr lang="en-US" dirty="0" smtClean="0"/>
              <a:t> vertex graph with </a:t>
            </a:r>
            <a:r>
              <a:rPr lang="en-US" i="1" dirty="0" smtClean="0"/>
              <a:t>m</a:t>
            </a:r>
            <a:r>
              <a:rPr lang="en-US" dirty="0" smtClean="0"/>
              <a:t> red and </a:t>
            </a:r>
            <a:r>
              <a:rPr lang="en-US" i="1" dirty="0" smtClean="0"/>
              <a:t>m</a:t>
            </a:r>
            <a:r>
              <a:rPr lang="en-US" dirty="0" smtClean="0"/>
              <a:t> blue edges, that does not contain a specified colored triangle?</a:t>
            </a:r>
          </a:p>
          <a:p>
            <a:endParaRPr lang="en-IN" dirty="0"/>
          </a:p>
        </p:txBody>
      </p:sp>
      <p:cxnSp>
        <p:nvCxnSpPr>
          <p:cNvPr id="32" name="Straight Connector 31"/>
          <p:cNvCxnSpPr/>
          <p:nvPr/>
        </p:nvCxnSpPr>
        <p:spPr>
          <a:xfrm rot="5400000" flipH="1" flipV="1">
            <a:off x="2643174" y="2500306"/>
            <a:ext cx="1071570" cy="78581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 rot="16200000" flipH="1">
            <a:off x="3428992" y="2571744"/>
            <a:ext cx="1000132" cy="71438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>
            <a:off x="2714612" y="3429000"/>
            <a:ext cx="1500198" cy="1588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Oval 34"/>
          <p:cNvSpPr/>
          <p:nvPr/>
        </p:nvSpPr>
        <p:spPr>
          <a:xfrm>
            <a:off x="3500430" y="2357430"/>
            <a:ext cx="142876" cy="12858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36" name="Oval 35"/>
          <p:cNvSpPr/>
          <p:nvPr/>
        </p:nvSpPr>
        <p:spPr>
          <a:xfrm>
            <a:off x="4214810" y="3357562"/>
            <a:ext cx="142876" cy="12858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37" name="Oval 36"/>
          <p:cNvSpPr/>
          <p:nvPr/>
        </p:nvSpPr>
        <p:spPr>
          <a:xfrm>
            <a:off x="2714612" y="3357562"/>
            <a:ext cx="142876" cy="12858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cxnSp>
        <p:nvCxnSpPr>
          <p:cNvPr id="38" name="Straight Connector 37"/>
          <p:cNvCxnSpPr/>
          <p:nvPr/>
        </p:nvCxnSpPr>
        <p:spPr>
          <a:xfrm rot="5400000" flipH="1" flipV="1">
            <a:off x="714348" y="2571744"/>
            <a:ext cx="1071570" cy="78581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/>
        </p:nvCxnSpPr>
        <p:spPr>
          <a:xfrm rot="16200000" flipH="1">
            <a:off x="1500166" y="2643182"/>
            <a:ext cx="1000132" cy="71438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>
            <a:off x="785786" y="3500438"/>
            <a:ext cx="1500198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Oval 40"/>
          <p:cNvSpPr/>
          <p:nvPr/>
        </p:nvSpPr>
        <p:spPr>
          <a:xfrm>
            <a:off x="1571604" y="2428868"/>
            <a:ext cx="142876" cy="12858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42" name="Oval 41"/>
          <p:cNvSpPr/>
          <p:nvPr/>
        </p:nvSpPr>
        <p:spPr>
          <a:xfrm>
            <a:off x="2285984" y="3429000"/>
            <a:ext cx="142876" cy="12858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43" name="Oval 42"/>
          <p:cNvSpPr/>
          <p:nvPr/>
        </p:nvSpPr>
        <p:spPr>
          <a:xfrm>
            <a:off x="785786" y="3429000"/>
            <a:ext cx="142876" cy="12858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cxnSp>
        <p:nvCxnSpPr>
          <p:cNvPr id="44" name="Straight Connector 43"/>
          <p:cNvCxnSpPr/>
          <p:nvPr/>
        </p:nvCxnSpPr>
        <p:spPr>
          <a:xfrm rot="5400000" flipH="1" flipV="1">
            <a:off x="4500562" y="2500306"/>
            <a:ext cx="1071570" cy="785818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/>
          <p:cNvCxnSpPr/>
          <p:nvPr/>
        </p:nvCxnSpPr>
        <p:spPr>
          <a:xfrm rot="16200000" flipH="1">
            <a:off x="5286380" y="2571744"/>
            <a:ext cx="1000132" cy="714380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/>
          <p:cNvCxnSpPr/>
          <p:nvPr/>
        </p:nvCxnSpPr>
        <p:spPr>
          <a:xfrm>
            <a:off x="4572000" y="3429000"/>
            <a:ext cx="1500198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Oval 46"/>
          <p:cNvSpPr/>
          <p:nvPr/>
        </p:nvSpPr>
        <p:spPr>
          <a:xfrm>
            <a:off x="5357818" y="2357430"/>
            <a:ext cx="142876" cy="12858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48" name="Oval 47"/>
          <p:cNvSpPr/>
          <p:nvPr/>
        </p:nvSpPr>
        <p:spPr>
          <a:xfrm>
            <a:off x="6072198" y="3357562"/>
            <a:ext cx="142876" cy="12858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49" name="Oval 48"/>
          <p:cNvSpPr/>
          <p:nvPr/>
        </p:nvSpPr>
        <p:spPr>
          <a:xfrm>
            <a:off x="4572000" y="3357562"/>
            <a:ext cx="142876" cy="12858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cxnSp>
        <p:nvCxnSpPr>
          <p:cNvPr id="50" name="Straight Connector 49"/>
          <p:cNvCxnSpPr/>
          <p:nvPr/>
        </p:nvCxnSpPr>
        <p:spPr>
          <a:xfrm rot="5400000" flipH="1" flipV="1">
            <a:off x="6357950" y="2500306"/>
            <a:ext cx="1071570" cy="785818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/>
          <p:cNvCxnSpPr/>
          <p:nvPr/>
        </p:nvCxnSpPr>
        <p:spPr>
          <a:xfrm rot="16200000" flipH="1">
            <a:off x="7143768" y="2571744"/>
            <a:ext cx="1000132" cy="714380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/>
          <p:cNvCxnSpPr/>
          <p:nvPr/>
        </p:nvCxnSpPr>
        <p:spPr>
          <a:xfrm>
            <a:off x="6429388" y="3429000"/>
            <a:ext cx="1500198" cy="1588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Oval 52"/>
          <p:cNvSpPr/>
          <p:nvPr/>
        </p:nvSpPr>
        <p:spPr>
          <a:xfrm>
            <a:off x="7215206" y="2357430"/>
            <a:ext cx="142876" cy="12858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54" name="Oval 53"/>
          <p:cNvSpPr/>
          <p:nvPr/>
        </p:nvSpPr>
        <p:spPr>
          <a:xfrm>
            <a:off x="7929586" y="3357562"/>
            <a:ext cx="142876" cy="12858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55" name="Oval 54"/>
          <p:cNvSpPr/>
          <p:nvPr/>
        </p:nvSpPr>
        <p:spPr>
          <a:xfrm>
            <a:off x="6429388" y="3357562"/>
            <a:ext cx="142876" cy="12858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Colored Triangles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If both red and blue graphs are complete bipartite with the same vertex partition, then no colored triangle exists.</a:t>
            </a:r>
          </a:p>
          <a:p>
            <a:r>
              <a:rPr lang="en-US" dirty="0" smtClean="0"/>
              <a:t>More than             red and blue edges required.</a:t>
            </a:r>
          </a:p>
          <a:p>
            <a:endParaRPr lang="en-US" dirty="0" smtClean="0"/>
          </a:p>
          <a:p>
            <a:r>
              <a:rPr lang="en-US" dirty="0" smtClean="0"/>
              <a:t>Also turns out to be sufficient to ensure existence of </a:t>
            </a:r>
            <a:r>
              <a:rPr lang="en-US" b="1" dirty="0" smtClean="0"/>
              <a:t>all  </a:t>
            </a:r>
            <a:r>
              <a:rPr lang="en-US" dirty="0" smtClean="0"/>
              <a:t>colored triangles.</a:t>
            </a:r>
            <a:endParaRPr lang="en-IN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2714612" y="3143248"/>
          <a:ext cx="1000132" cy="857256"/>
        </p:xfrm>
        <a:graphic>
          <a:graphicData uri="http://schemas.openxmlformats.org/presentationml/2006/ole">
            <p:oleObj spid="_x0000_s34818" name="Equation" r:id="rId3" imgW="355320" imgH="4824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Colored 4-Cliques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3114684"/>
          </a:xfrm>
        </p:spPr>
        <p:txBody>
          <a:bodyPr/>
          <a:lstStyle/>
          <a:p>
            <a:r>
              <a:rPr lang="en-US" dirty="0" smtClean="0"/>
              <a:t>By the same argument, more than </a:t>
            </a:r>
            <a:r>
              <a:rPr lang="en-US" i="1" dirty="0" smtClean="0"/>
              <a:t>n</a:t>
            </a:r>
            <a:r>
              <a:rPr lang="en-US" baseline="30000" dirty="0" smtClean="0"/>
              <a:t>2</a:t>
            </a:r>
            <a:r>
              <a:rPr lang="en-US" dirty="0" smtClean="0"/>
              <a:t>/3 red and blue edges are required.</a:t>
            </a:r>
          </a:p>
          <a:p>
            <a:r>
              <a:rPr lang="en-US" dirty="0" smtClean="0"/>
              <a:t>However, this is not sufficient.</a:t>
            </a:r>
          </a:p>
          <a:p>
            <a:r>
              <a:rPr lang="en-US" dirty="0" smtClean="0"/>
              <a:t>Different </a:t>
            </a:r>
            <a:r>
              <a:rPr lang="en-US" dirty="0" err="1" smtClean="0"/>
              <a:t>extremal</a:t>
            </a:r>
            <a:r>
              <a:rPr lang="en-US" dirty="0" smtClean="0"/>
              <a:t> graphs depending upon the coloring of K</a:t>
            </a:r>
            <a:r>
              <a:rPr lang="en-US" baseline="-25000" dirty="0" smtClean="0"/>
              <a:t>4</a:t>
            </a:r>
            <a:r>
              <a:rPr lang="en-US" dirty="0" smtClean="0"/>
              <a:t>.</a:t>
            </a:r>
            <a:endParaRPr lang="en-IN" baseline="-25000" dirty="0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2165327" y="5478483"/>
            <a:ext cx="1385910" cy="1588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rot="16200000" flipH="1">
            <a:off x="3770340" y="5445106"/>
            <a:ext cx="1338492" cy="20924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Oval 5"/>
          <p:cNvSpPr/>
          <p:nvPr/>
        </p:nvSpPr>
        <p:spPr>
          <a:xfrm>
            <a:off x="4357686" y="4714884"/>
            <a:ext cx="142876" cy="12858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4" name="Oval 3"/>
          <p:cNvSpPr/>
          <p:nvPr/>
        </p:nvSpPr>
        <p:spPr>
          <a:xfrm>
            <a:off x="4429124" y="6072206"/>
            <a:ext cx="142876" cy="12858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cxnSp>
        <p:nvCxnSpPr>
          <p:cNvPr id="14" name="Straight Connector 13"/>
          <p:cNvCxnSpPr/>
          <p:nvPr/>
        </p:nvCxnSpPr>
        <p:spPr>
          <a:xfrm rot="16200000" flipH="1">
            <a:off x="3642512" y="4001298"/>
            <a:ext cx="1588" cy="157163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>
            <a:stCxn id="7" idx="4"/>
            <a:endCxn id="4" idx="3"/>
          </p:cNvCxnSpPr>
          <p:nvPr/>
        </p:nvCxnSpPr>
        <p:spPr>
          <a:xfrm rot="16200000" flipH="1">
            <a:off x="2984522" y="4716432"/>
            <a:ext cx="1338492" cy="159256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>
            <a:stCxn id="5" idx="3"/>
            <a:endCxn id="4" idx="3"/>
          </p:cNvCxnSpPr>
          <p:nvPr/>
        </p:nvCxnSpPr>
        <p:spPr>
          <a:xfrm rot="16200000" flipH="1">
            <a:off x="3628511" y="5360421"/>
            <a:ext cx="1588" cy="164307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>
            <a:stCxn id="5" idx="4"/>
            <a:endCxn id="6" idx="0"/>
          </p:cNvCxnSpPr>
          <p:nvPr/>
        </p:nvCxnSpPr>
        <p:spPr>
          <a:xfrm rot="5400000" flipH="1" flipV="1">
            <a:off x="2900354" y="4672018"/>
            <a:ext cx="1485904" cy="157163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Oval 6"/>
          <p:cNvSpPr/>
          <p:nvPr/>
        </p:nvSpPr>
        <p:spPr>
          <a:xfrm>
            <a:off x="2786050" y="4714884"/>
            <a:ext cx="142876" cy="12858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5" name="Oval 4"/>
          <p:cNvSpPr/>
          <p:nvPr/>
        </p:nvSpPr>
        <p:spPr>
          <a:xfrm>
            <a:off x="2786050" y="6072206"/>
            <a:ext cx="142876" cy="12858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Colored 4-Cliques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214686"/>
            <a:ext cx="8229600" cy="2911477"/>
          </a:xfrm>
        </p:spPr>
        <p:txBody>
          <a:bodyPr/>
          <a:lstStyle/>
          <a:p>
            <a:r>
              <a:rPr lang="en-US" dirty="0" smtClean="0"/>
              <a:t>Red clique of size n/2 and a disjoint blue clique of size n/2.</a:t>
            </a:r>
          </a:p>
          <a:p>
            <a:r>
              <a:rPr lang="en-US" dirty="0" smtClean="0"/>
              <a:t>Vertices in different cliques joined by red and blue edges.</a:t>
            </a:r>
          </a:p>
          <a:p>
            <a:r>
              <a:rPr lang="en-US" dirty="0" smtClean="0"/>
              <a:t>Number of red and blue edges is</a:t>
            </a:r>
            <a:endParaRPr lang="en-IN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3000364" y="2357430"/>
            <a:ext cx="2571768" cy="1588"/>
          </a:xfrm>
          <a:prstGeom prst="line">
            <a:avLst/>
          </a:prstGeom>
          <a:ln w="1905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3071802" y="2786058"/>
            <a:ext cx="2500330" cy="1588"/>
          </a:xfrm>
          <a:prstGeom prst="line">
            <a:avLst/>
          </a:prstGeom>
          <a:ln w="1905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Oval 3"/>
          <p:cNvSpPr/>
          <p:nvPr/>
        </p:nvSpPr>
        <p:spPr>
          <a:xfrm>
            <a:off x="2500298" y="2071678"/>
            <a:ext cx="914400" cy="914400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5" name="Oval 4"/>
          <p:cNvSpPr/>
          <p:nvPr/>
        </p:nvSpPr>
        <p:spPr>
          <a:xfrm>
            <a:off x="5072066" y="2071678"/>
            <a:ext cx="914400" cy="914400"/>
          </a:xfrm>
          <a:prstGeom prst="ellipse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graphicFrame>
        <p:nvGraphicFramePr>
          <p:cNvPr id="10" name="Object 9"/>
          <p:cNvGraphicFramePr>
            <a:graphicFrameLocks noChangeAspect="1"/>
          </p:cNvGraphicFramePr>
          <p:nvPr/>
        </p:nvGraphicFramePr>
        <p:xfrm>
          <a:off x="6429388" y="5357826"/>
          <a:ext cx="857256" cy="561976"/>
        </p:xfrm>
        <a:graphic>
          <a:graphicData uri="http://schemas.openxmlformats.org/presentationml/2006/ole">
            <p:oleObj spid="_x0000_s35842" name="Equation" r:id="rId3" imgW="406080" imgH="41904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General Case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Such colorings, for which the number of edges required is more than the </a:t>
            </a:r>
            <a:r>
              <a:rPr lang="en-US" dirty="0" err="1" smtClean="0"/>
              <a:t>Turan</a:t>
            </a:r>
            <a:r>
              <a:rPr lang="en-US" dirty="0" smtClean="0"/>
              <a:t> bound exist for </a:t>
            </a:r>
            <a:r>
              <a:rPr lang="en-US" i="1" dirty="0" smtClean="0"/>
              <a:t>k</a:t>
            </a:r>
            <a:r>
              <a:rPr lang="en-US" dirty="0" smtClean="0"/>
              <a:t> = 4, 6, 8.</a:t>
            </a:r>
          </a:p>
          <a:p>
            <a:r>
              <a:rPr lang="en-US" dirty="0" smtClean="0"/>
              <a:t>We do not know any others.</a:t>
            </a:r>
          </a:p>
          <a:p>
            <a:r>
              <a:rPr lang="en-US" b="1" dirty="0" smtClean="0"/>
              <a:t>Conjecture: </a:t>
            </a:r>
            <a:r>
              <a:rPr lang="en-US" dirty="0" smtClean="0"/>
              <a:t>In</a:t>
            </a:r>
            <a:r>
              <a:rPr lang="en-US" b="1" dirty="0" smtClean="0"/>
              <a:t> </a:t>
            </a:r>
            <a:r>
              <a:rPr lang="en-US" dirty="0" smtClean="0"/>
              <a:t>all other cases, the </a:t>
            </a:r>
            <a:r>
              <a:rPr lang="en-US" dirty="0" err="1" smtClean="0"/>
              <a:t>Turan</a:t>
            </a:r>
            <a:r>
              <a:rPr lang="en-US" dirty="0" smtClean="0"/>
              <a:t> bound is sufficient!</a:t>
            </a:r>
          </a:p>
          <a:p>
            <a:r>
              <a:rPr lang="en-US" dirty="0" smtClean="0"/>
              <a:t>Proved it for k = 3 and 5.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Colored </a:t>
            </a:r>
            <a:r>
              <a:rPr lang="en-US" dirty="0" err="1" smtClean="0"/>
              <a:t>Turan’s</a:t>
            </a:r>
            <a:r>
              <a:rPr lang="en-US" dirty="0" smtClean="0"/>
              <a:t> </a:t>
            </a:r>
            <a:r>
              <a:rPr lang="en-US" dirty="0" smtClean="0"/>
              <a:t>Theorem 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Instead </a:t>
            </a:r>
            <a:r>
              <a:rPr lang="en-US" dirty="0" smtClean="0"/>
              <a:t>of requiring </a:t>
            </a:r>
            <a:r>
              <a:rPr lang="en-US" i="1" dirty="0" smtClean="0"/>
              <a:t>m</a:t>
            </a:r>
            <a:r>
              <a:rPr lang="en-US" dirty="0" smtClean="0"/>
              <a:t> edges of each color, only require that the total number of edges is </a:t>
            </a:r>
            <a:r>
              <a:rPr lang="en-US" i="1" dirty="0" smtClean="0"/>
              <a:t>cm</a:t>
            </a:r>
            <a:r>
              <a:rPr lang="en-US" dirty="0" smtClean="0"/>
              <a:t>, where </a:t>
            </a:r>
            <a:r>
              <a:rPr lang="en-US" i="1" dirty="0" smtClean="0"/>
              <a:t>c</a:t>
            </a:r>
            <a:r>
              <a:rPr lang="en-US" dirty="0" smtClean="0"/>
              <a:t> is the number of colors.</a:t>
            </a:r>
          </a:p>
          <a:p>
            <a:r>
              <a:rPr lang="en-US" dirty="0" smtClean="0"/>
              <a:t>How large should </a:t>
            </a:r>
            <a:r>
              <a:rPr lang="en-US" i="1" dirty="0" smtClean="0"/>
              <a:t>m</a:t>
            </a:r>
            <a:r>
              <a:rPr lang="en-US" dirty="0" smtClean="0"/>
              <a:t> be to ensure existence of a particular colored k-clique?</a:t>
            </a:r>
          </a:p>
          <a:p>
            <a:r>
              <a:rPr lang="en-US" dirty="0" smtClean="0"/>
              <a:t>For what colorings is the </a:t>
            </a:r>
            <a:r>
              <a:rPr lang="en-US" dirty="0" err="1" smtClean="0"/>
              <a:t>Turan</a:t>
            </a:r>
            <a:r>
              <a:rPr lang="en-US" dirty="0" smtClean="0"/>
              <a:t> bound sufficient?</a:t>
            </a:r>
          </a:p>
          <a:p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Star</a:t>
            </a:r>
            <a:r>
              <a:rPr lang="en-US" dirty="0" smtClean="0"/>
              <a:t>-coloring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Consider an edge-coloring of </a:t>
            </a:r>
            <a:r>
              <a:rPr lang="en-US" i="1" dirty="0" err="1" smtClean="0"/>
              <a:t>K</a:t>
            </a:r>
            <a:r>
              <a:rPr lang="en-US" i="1" baseline="-25000" dirty="0" err="1" smtClean="0"/>
              <a:t>k</a:t>
            </a:r>
            <a:r>
              <a:rPr lang="en-US" dirty="0" smtClean="0"/>
              <a:t> with </a:t>
            </a:r>
            <a:r>
              <a:rPr lang="en-US" i="1" dirty="0" smtClean="0"/>
              <a:t>k</a:t>
            </a:r>
            <a:r>
              <a:rPr lang="en-US" dirty="0" smtClean="0"/>
              <a:t>-1 colors such that edges of color </a:t>
            </a:r>
            <a:r>
              <a:rPr lang="en-US" i="1" dirty="0" err="1" smtClean="0"/>
              <a:t>i</a:t>
            </a:r>
            <a:r>
              <a:rPr lang="en-US" dirty="0" smtClean="0"/>
              <a:t> form a </a:t>
            </a:r>
            <a:r>
              <a:rPr lang="en-US" dirty="0" smtClean="0"/>
              <a:t>star</a:t>
            </a:r>
            <a:r>
              <a:rPr lang="en-US" dirty="0" smtClean="0"/>
              <a:t> </a:t>
            </a:r>
            <a:r>
              <a:rPr lang="en-US" dirty="0" smtClean="0"/>
              <a:t>with </a:t>
            </a:r>
            <a:r>
              <a:rPr lang="en-US" i="1" dirty="0" err="1" smtClean="0"/>
              <a:t>i</a:t>
            </a:r>
            <a:r>
              <a:rPr lang="en-US" dirty="0" smtClean="0"/>
              <a:t> </a:t>
            </a:r>
            <a:r>
              <a:rPr lang="en-US" dirty="0" smtClean="0"/>
              <a:t>edges, that is           .  </a:t>
            </a:r>
            <a:endParaRPr lang="en-US" dirty="0" smtClean="0"/>
          </a:p>
          <a:p>
            <a:r>
              <a:rPr lang="en-US" dirty="0" smtClean="0"/>
              <a:t>Suppose </a:t>
            </a:r>
            <a:r>
              <a:rPr lang="en-US" i="1" dirty="0" smtClean="0"/>
              <a:t>G</a:t>
            </a:r>
            <a:r>
              <a:rPr lang="en-US" dirty="0" smtClean="0"/>
              <a:t> is a </a:t>
            </a:r>
            <a:r>
              <a:rPr lang="en-US" dirty="0" err="1" smtClean="0"/>
              <a:t>multigraph</a:t>
            </a:r>
            <a:r>
              <a:rPr lang="en-US" dirty="0" smtClean="0"/>
              <a:t> with edges of </a:t>
            </a:r>
            <a:r>
              <a:rPr lang="en-US" i="1" dirty="0" smtClean="0"/>
              <a:t>k</a:t>
            </a:r>
            <a:r>
              <a:rPr lang="en-US" dirty="0" smtClean="0"/>
              <a:t>-1 different colors and total number of edges is more than                 .</a:t>
            </a:r>
          </a:p>
          <a:p>
            <a:r>
              <a:rPr lang="en-US" dirty="0" smtClean="0"/>
              <a:t>This is the number obtained from the </a:t>
            </a:r>
            <a:r>
              <a:rPr lang="en-US" dirty="0" err="1" smtClean="0"/>
              <a:t>Turan</a:t>
            </a:r>
            <a:r>
              <a:rPr lang="en-US" dirty="0" smtClean="0"/>
              <a:t> bound.</a:t>
            </a: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2714612" y="4214818"/>
          <a:ext cx="1500198" cy="642942"/>
        </p:xfrm>
        <a:graphic>
          <a:graphicData uri="http://schemas.openxmlformats.org/presentationml/2006/ole">
            <p:oleObj spid="_x0000_s36866" name="Equation" r:id="rId3" imgW="634680" imgH="431640" progId="Equation.3">
              <p:embed/>
            </p:oleObj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3143240" y="2571744"/>
          <a:ext cx="928694" cy="764386"/>
        </p:xfrm>
        <a:graphic>
          <a:graphicData uri="http://schemas.openxmlformats.org/presentationml/2006/ole">
            <p:oleObj spid="_x0000_s36867" name="Equation" r:id="rId4" imgW="253800" imgH="2412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Mantel’s Theorem (1906)</a:t>
            </a:r>
            <a:endParaRPr lang="en-IN" dirty="0"/>
          </a:p>
        </p:txBody>
      </p:sp>
      <p:sp>
        <p:nvSpPr>
          <p:cNvPr id="15" name="Content Placeholder 14"/>
          <p:cNvSpPr>
            <a:spLocks noGrp="1"/>
          </p:cNvSpPr>
          <p:nvPr>
            <p:ph idx="1"/>
          </p:nvPr>
        </p:nvSpPr>
        <p:spPr>
          <a:xfrm>
            <a:off x="457200" y="4214818"/>
            <a:ext cx="8229600" cy="1911345"/>
          </a:xfrm>
        </p:spPr>
        <p:txBody>
          <a:bodyPr/>
          <a:lstStyle/>
          <a:p>
            <a:r>
              <a:rPr lang="en-US" dirty="0" smtClean="0"/>
              <a:t>The only </a:t>
            </a:r>
            <a:r>
              <a:rPr lang="en-US" dirty="0" err="1" smtClean="0"/>
              <a:t>extremal</a:t>
            </a:r>
            <a:r>
              <a:rPr lang="en-US" dirty="0" smtClean="0"/>
              <a:t> graph for a triangle is the complete bipartite graph with parts of nearly equal sizes.</a:t>
            </a:r>
            <a:endParaRPr lang="en-IN" dirty="0"/>
          </a:p>
        </p:txBody>
      </p:sp>
      <p:graphicFrame>
        <p:nvGraphicFramePr>
          <p:cNvPr id="1031" name="Content Placeholder 4"/>
          <p:cNvGraphicFramePr>
            <a:graphicFrameLocks noChangeAspect="1"/>
          </p:cNvGraphicFramePr>
          <p:nvPr/>
        </p:nvGraphicFramePr>
        <p:xfrm>
          <a:off x="2357438" y="1643063"/>
          <a:ext cx="3929062" cy="1531937"/>
        </p:xfrm>
        <a:graphic>
          <a:graphicData uri="http://schemas.openxmlformats.org/presentationml/2006/ole">
            <p:oleObj spid="_x0000_s1031" name="Equation" r:id="rId3" imgW="1054080" imgH="4824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Star</a:t>
            </a:r>
            <a:r>
              <a:rPr lang="en-US" dirty="0" smtClean="0"/>
              <a:t>-coloring </a:t>
            </a:r>
            <a:r>
              <a:rPr lang="en-US" dirty="0" smtClean="0"/>
              <a:t>of </a:t>
            </a:r>
            <a:r>
              <a:rPr lang="en-US" i="1" dirty="0" smtClean="0"/>
              <a:t>K</a:t>
            </a:r>
            <a:r>
              <a:rPr lang="en-US" i="1" baseline="-25000" dirty="0" smtClean="0"/>
              <a:t>4</a:t>
            </a:r>
            <a:endParaRPr lang="en-IN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971544"/>
          </a:xfrm>
        </p:spPr>
        <p:txBody>
          <a:bodyPr/>
          <a:lstStyle/>
          <a:p>
            <a:pPr>
              <a:buNone/>
            </a:pPr>
            <a:endParaRPr lang="en-IN" dirty="0"/>
          </a:p>
        </p:txBody>
      </p:sp>
      <p:cxnSp>
        <p:nvCxnSpPr>
          <p:cNvPr id="4" name="Straight Connector 3"/>
          <p:cNvCxnSpPr/>
          <p:nvPr/>
        </p:nvCxnSpPr>
        <p:spPr>
          <a:xfrm rot="5400000">
            <a:off x="3094021" y="3621095"/>
            <a:ext cx="1385910" cy="1588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/>
          <p:cNvCxnSpPr/>
          <p:nvPr/>
        </p:nvCxnSpPr>
        <p:spPr>
          <a:xfrm rot="16200000" flipH="1">
            <a:off x="4699034" y="3587718"/>
            <a:ext cx="1338492" cy="20924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Oval 5"/>
          <p:cNvSpPr/>
          <p:nvPr/>
        </p:nvSpPr>
        <p:spPr>
          <a:xfrm>
            <a:off x="5286380" y="2857496"/>
            <a:ext cx="142876" cy="12858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7" name="Oval 6"/>
          <p:cNvSpPr/>
          <p:nvPr/>
        </p:nvSpPr>
        <p:spPr>
          <a:xfrm>
            <a:off x="5357818" y="4214818"/>
            <a:ext cx="142876" cy="12858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cxnSp>
        <p:nvCxnSpPr>
          <p:cNvPr id="8" name="Straight Connector 7"/>
          <p:cNvCxnSpPr/>
          <p:nvPr/>
        </p:nvCxnSpPr>
        <p:spPr>
          <a:xfrm rot="16200000" flipH="1">
            <a:off x="4571206" y="2143910"/>
            <a:ext cx="1588" cy="1571636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>
            <a:stCxn id="12" idx="4"/>
            <a:endCxn id="7" idx="3"/>
          </p:cNvCxnSpPr>
          <p:nvPr/>
        </p:nvCxnSpPr>
        <p:spPr>
          <a:xfrm rot="16200000" flipH="1">
            <a:off x="3913216" y="2859044"/>
            <a:ext cx="1338492" cy="159256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>
            <a:stCxn id="13" idx="3"/>
            <a:endCxn id="7" idx="3"/>
          </p:cNvCxnSpPr>
          <p:nvPr/>
        </p:nvCxnSpPr>
        <p:spPr>
          <a:xfrm rot="16200000" flipH="1">
            <a:off x="4557205" y="3503033"/>
            <a:ext cx="1588" cy="164307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>
            <a:stCxn id="13" idx="4"/>
            <a:endCxn id="6" idx="0"/>
          </p:cNvCxnSpPr>
          <p:nvPr/>
        </p:nvCxnSpPr>
        <p:spPr>
          <a:xfrm rot="5400000" flipH="1" flipV="1">
            <a:off x="3829048" y="2814630"/>
            <a:ext cx="1485904" cy="1571636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Oval 11"/>
          <p:cNvSpPr/>
          <p:nvPr/>
        </p:nvSpPr>
        <p:spPr>
          <a:xfrm>
            <a:off x="3714744" y="2857496"/>
            <a:ext cx="142876" cy="12858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3" name="Oval 12"/>
          <p:cNvSpPr/>
          <p:nvPr/>
        </p:nvSpPr>
        <p:spPr>
          <a:xfrm>
            <a:off x="3714744" y="4214818"/>
            <a:ext cx="142876" cy="12858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Conjecture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i="1" dirty="0" smtClean="0"/>
              <a:t>G</a:t>
            </a:r>
            <a:r>
              <a:rPr lang="en-US" b="1" dirty="0" smtClean="0"/>
              <a:t> contains every </a:t>
            </a:r>
            <a:r>
              <a:rPr lang="en-US" b="1" dirty="0" smtClean="0"/>
              <a:t>star</a:t>
            </a:r>
            <a:r>
              <a:rPr lang="en-US" b="1" dirty="0" smtClean="0"/>
              <a:t>-colored</a:t>
            </a:r>
            <a:r>
              <a:rPr lang="en-US" b="1" i="1" dirty="0" smtClean="0"/>
              <a:t> </a:t>
            </a:r>
            <a:r>
              <a:rPr lang="en-US" b="1" i="1" dirty="0" err="1" smtClean="0"/>
              <a:t>K</a:t>
            </a:r>
            <a:r>
              <a:rPr lang="en-US" b="1" i="1" baseline="-25000" dirty="0" err="1" smtClean="0"/>
              <a:t>k</a:t>
            </a:r>
            <a:r>
              <a:rPr lang="en-US" b="1" i="1" dirty="0" smtClean="0"/>
              <a:t> </a:t>
            </a:r>
            <a:r>
              <a:rPr lang="en-US" i="1" dirty="0" smtClean="0"/>
              <a:t>.</a:t>
            </a:r>
            <a:endParaRPr lang="en-US" i="1" dirty="0" smtClean="0"/>
          </a:p>
          <a:p>
            <a:r>
              <a:rPr lang="en-US" dirty="0" smtClean="0"/>
              <a:t>This generalizes </a:t>
            </a:r>
            <a:r>
              <a:rPr lang="en-US" dirty="0" err="1" smtClean="0"/>
              <a:t>Turan’s</a:t>
            </a:r>
            <a:r>
              <a:rPr lang="en-US" dirty="0" smtClean="0"/>
              <a:t> theorem (distribute edges of </a:t>
            </a:r>
            <a:r>
              <a:rPr lang="en-US" i="1" dirty="0" smtClean="0"/>
              <a:t>G</a:t>
            </a:r>
            <a:r>
              <a:rPr lang="en-US" dirty="0" smtClean="0"/>
              <a:t> identically in each color class</a:t>
            </a:r>
            <a:r>
              <a:rPr lang="en-US" dirty="0" smtClean="0"/>
              <a:t>).</a:t>
            </a:r>
            <a:endParaRPr lang="en-US" dirty="0" smtClean="0"/>
          </a:p>
          <a:p>
            <a:r>
              <a:rPr lang="en-US" dirty="0" smtClean="0"/>
              <a:t>Proved it only for </a:t>
            </a:r>
            <a:r>
              <a:rPr lang="en-US" i="1" dirty="0" smtClean="0"/>
              <a:t>k</a:t>
            </a:r>
            <a:r>
              <a:rPr lang="en-US" dirty="0" smtClean="0"/>
              <a:t> &lt;= 4</a:t>
            </a:r>
            <a:r>
              <a:rPr lang="en-US" dirty="0" smtClean="0"/>
              <a:t>.</a:t>
            </a:r>
          </a:p>
          <a:p>
            <a:r>
              <a:rPr lang="en-US" dirty="0" smtClean="0"/>
              <a:t>This would imply the earlier conjecture for several 2-edge-colored </a:t>
            </a:r>
            <a:r>
              <a:rPr lang="en-US" i="1" dirty="0" err="1" smtClean="0"/>
              <a:t>K</a:t>
            </a:r>
            <a:r>
              <a:rPr lang="en-US" i="1" baseline="-25000" dirty="0" err="1" smtClean="0"/>
              <a:t>k</a:t>
            </a:r>
            <a:r>
              <a:rPr lang="en-US" b="1" i="1" dirty="0" smtClean="0"/>
              <a:t> </a:t>
            </a:r>
            <a:r>
              <a:rPr lang="en-US" i="1" dirty="0" smtClean="0"/>
              <a:t>.</a:t>
            </a:r>
            <a:endParaRPr lang="en-US" dirty="0" smtClean="0"/>
          </a:p>
          <a:p>
            <a:pPr>
              <a:buNone/>
            </a:pP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References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buNone/>
            </a:pPr>
            <a:r>
              <a:rPr lang="en-US" dirty="0" smtClean="0"/>
              <a:t>1. M. </a:t>
            </a:r>
            <a:r>
              <a:rPr lang="en-US" dirty="0" err="1" smtClean="0"/>
              <a:t>Aigner</a:t>
            </a:r>
            <a:r>
              <a:rPr lang="en-US" dirty="0" smtClean="0"/>
              <a:t> and G. M. Ziegler, Proofs from the BOOK, 4</a:t>
            </a:r>
            <a:r>
              <a:rPr lang="en-US" baseline="30000" dirty="0" smtClean="0"/>
              <a:t>th</a:t>
            </a:r>
            <a:r>
              <a:rPr lang="en-US" dirty="0" smtClean="0"/>
              <a:t> Edition, Chapter 36 (</a:t>
            </a:r>
            <a:r>
              <a:rPr lang="en-US" dirty="0" err="1" smtClean="0"/>
              <a:t>Turan’s</a:t>
            </a:r>
            <a:r>
              <a:rPr lang="en-US" dirty="0" smtClean="0"/>
              <a:t> Graph Theorem).</a:t>
            </a:r>
          </a:p>
          <a:p>
            <a:pPr>
              <a:buNone/>
            </a:pPr>
            <a:r>
              <a:rPr lang="en-US" dirty="0" smtClean="0"/>
              <a:t>2. B. </a:t>
            </a:r>
            <a:r>
              <a:rPr lang="en-US" dirty="0" err="1" smtClean="0"/>
              <a:t>Bollóbas</a:t>
            </a:r>
            <a:r>
              <a:rPr lang="en-US" dirty="0" smtClean="0"/>
              <a:t>, </a:t>
            </a:r>
            <a:r>
              <a:rPr lang="en-US" dirty="0" err="1" smtClean="0"/>
              <a:t>Extremal</a:t>
            </a:r>
            <a:r>
              <a:rPr lang="en-US" dirty="0" smtClean="0"/>
              <a:t> Graph Theory, Academic Press, 1978.</a:t>
            </a:r>
          </a:p>
          <a:p>
            <a:pPr>
              <a:buNone/>
            </a:pPr>
            <a:r>
              <a:rPr lang="en-US" dirty="0" smtClean="0"/>
              <a:t>3. R. </a:t>
            </a:r>
            <a:r>
              <a:rPr lang="en-US" dirty="0" err="1" smtClean="0"/>
              <a:t>Diestel</a:t>
            </a:r>
            <a:r>
              <a:rPr lang="en-US" dirty="0" smtClean="0"/>
              <a:t>, Graph Theory, 3</a:t>
            </a:r>
            <a:r>
              <a:rPr lang="en-US" baseline="30000" dirty="0" smtClean="0"/>
              <a:t>rd</a:t>
            </a:r>
            <a:r>
              <a:rPr lang="en-US" dirty="0" smtClean="0"/>
              <a:t> edition, Chapter 7 (</a:t>
            </a:r>
            <a:r>
              <a:rPr lang="en-US" dirty="0" err="1" smtClean="0"/>
              <a:t>Extremal</a:t>
            </a:r>
            <a:r>
              <a:rPr lang="en-US" dirty="0" smtClean="0"/>
              <a:t> Graph Theory), Springer 2005.</a:t>
            </a:r>
          </a:p>
          <a:p>
            <a:pPr>
              <a:buNone/>
            </a:pPr>
            <a:r>
              <a:rPr lang="en-US" dirty="0" smtClean="0"/>
              <a:t>4. A. A. </a:t>
            </a:r>
            <a:r>
              <a:rPr lang="en-US" dirty="0" err="1" smtClean="0"/>
              <a:t>Diwan</a:t>
            </a:r>
            <a:r>
              <a:rPr lang="en-US" dirty="0" smtClean="0"/>
              <a:t> and D. </a:t>
            </a:r>
            <a:r>
              <a:rPr lang="en-US" dirty="0" err="1" smtClean="0"/>
              <a:t>Mubayi</a:t>
            </a:r>
            <a:r>
              <a:rPr lang="en-US" dirty="0" smtClean="0"/>
              <a:t>, </a:t>
            </a:r>
            <a:r>
              <a:rPr lang="en-US" dirty="0" err="1" smtClean="0"/>
              <a:t>Turan’s</a:t>
            </a:r>
            <a:r>
              <a:rPr lang="en-US" dirty="0" smtClean="0"/>
              <a:t> theorem with colors, manuscript, (available on </a:t>
            </a:r>
            <a:r>
              <a:rPr lang="en-US" dirty="0" err="1" smtClean="0"/>
              <a:t>Citeseer</a:t>
            </a:r>
            <a:r>
              <a:rPr lang="en-US" dirty="0" smtClean="0"/>
              <a:t>).</a:t>
            </a:r>
          </a:p>
          <a:p>
            <a:pPr>
              <a:buNone/>
            </a:pPr>
            <a:endParaRPr lang="en-IN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1472" y="2143116"/>
            <a:ext cx="8229600" cy="2500330"/>
          </a:xfrm>
        </p:spPr>
        <p:txBody>
          <a:bodyPr>
            <a:normAutofit/>
          </a:bodyPr>
          <a:lstStyle/>
          <a:p>
            <a:r>
              <a:rPr lang="en-US" dirty="0" smtClean="0"/>
              <a:t>Thank You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Complete Bipartite graph</a:t>
            </a:r>
            <a:endParaRPr lang="en-IN" dirty="0"/>
          </a:p>
        </p:txBody>
      </p:sp>
      <p:cxnSp>
        <p:nvCxnSpPr>
          <p:cNvPr id="37" name="Straight Connector 36"/>
          <p:cNvCxnSpPr/>
          <p:nvPr/>
        </p:nvCxnSpPr>
        <p:spPr>
          <a:xfrm>
            <a:off x="3714744" y="3071810"/>
            <a:ext cx="2000264" cy="1588"/>
          </a:xfrm>
          <a:prstGeom prst="line">
            <a:avLst/>
          </a:prstGeom>
          <a:ln w="1905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Oval 37"/>
          <p:cNvSpPr/>
          <p:nvPr/>
        </p:nvSpPr>
        <p:spPr>
          <a:xfrm>
            <a:off x="5286380" y="2643182"/>
            <a:ext cx="914400" cy="9144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39" name="Oval 38"/>
          <p:cNvSpPr/>
          <p:nvPr/>
        </p:nvSpPr>
        <p:spPr>
          <a:xfrm>
            <a:off x="3286116" y="2714620"/>
            <a:ext cx="914400" cy="9144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Turan’s theorem (1941)</a:t>
            </a:r>
            <a:endParaRPr lang="en-IN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4143380"/>
            <a:ext cx="8229600" cy="1982783"/>
          </a:xfrm>
        </p:spPr>
        <p:txBody>
          <a:bodyPr/>
          <a:lstStyle/>
          <a:p>
            <a:r>
              <a:rPr lang="en-US" dirty="0" smtClean="0"/>
              <a:t>Equality holds when </a:t>
            </a:r>
            <a:r>
              <a:rPr lang="en-US" i="1" dirty="0" smtClean="0"/>
              <a:t>n </a:t>
            </a:r>
            <a:r>
              <a:rPr lang="en-US" dirty="0" smtClean="0"/>
              <a:t>is a multiple of </a:t>
            </a:r>
            <a:r>
              <a:rPr lang="en-US" i="1" dirty="0" smtClean="0"/>
              <a:t>t-</a:t>
            </a:r>
            <a:r>
              <a:rPr lang="en-US" dirty="0" smtClean="0"/>
              <a:t>1.</a:t>
            </a:r>
          </a:p>
          <a:p>
            <a:r>
              <a:rPr lang="en-US" dirty="0" smtClean="0"/>
              <a:t>The only </a:t>
            </a:r>
            <a:r>
              <a:rPr lang="en-US" dirty="0" err="1" smtClean="0"/>
              <a:t>extremal</a:t>
            </a:r>
            <a:r>
              <a:rPr lang="en-US" dirty="0" smtClean="0"/>
              <a:t> graph is the complete (</a:t>
            </a:r>
            <a:r>
              <a:rPr lang="en-US" i="1" dirty="0" smtClean="0"/>
              <a:t>t-</a:t>
            </a:r>
            <a:r>
              <a:rPr lang="en-US" dirty="0" smtClean="0"/>
              <a:t>1)-partite graph with parts of nearly equal sizes.</a:t>
            </a:r>
            <a:endParaRPr lang="en-IN" dirty="0"/>
          </a:p>
        </p:txBody>
      </p:sp>
      <p:graphicFrame>
        <p:nvGraphicFramePr>
          <p:cNvPr id="2051" name="Content Placeholder 3"/>
          <p:cNvGraphicFramePr>
            <a:graphicFrameLocks noChangeAspect="1"/>
          </p:cNvGraphicFramePr>
          <p:nvPr/>
        </p:nvGraphicFramePr>
        <p:xfrm>
          <a:off x="2000250" y="1571625"/>
          <a:ext cx="5500688" cy="1643063"/>
        </p:xfrm>
        <a:graphic>
          <a:graphicData uri="http://schemas.openxmlformats.org/presentationml/2006/ole">
            <p:oleObj spid="_x0000_s2051" name="Equation" r:id="rId3" imgW="1447560" imgH="4572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Complete Multipartite Graph</a:t>
            </a:r>
            <a:endParaRPr lang="en-IN" dirty="0"/>
          </a:p>
        </p:txBody>
      </p:sp>
      <p:cxnSp>
        <p:nvCxnSpPr>
          <p:cNvPr id="31" name="Straight Connector 30"/>
          <p:cNvCxnSpPr/>
          <p:nvPr/>
        </p:nvCxnSpPr>
        <p:spPr>
          <a:xfrm flipV="1">
            <a:off x="3428992" y="3429000"/>
            <a:ext cx="2714644" cy="71438"/>
          </a:xfrm>
          <a:prstGeom prst="line">
            <a:avLst/>
          </a:prstGeom>
          <a:ln w="1905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>
            <a:off x="3428992" y="3500438"/>
            <a:ext cx="1500198" cy="1428760"/>
          </a:xfrm>
          <a:prstGeom prst="line">
            <a:avLst/>
          </a:prstGeom>
          <a:ln w="1905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 rot="5400000" flipH="1" flipV="1">
            <a:off x="4714876" y="3500438"/>
            <a:ext cx="1500198" cy="1357322"/>
          </a:xfrm>
          <a:prstGeom prst="line">
            <a:avLst/>
          </a:prstGeom>
          <a:ln w="1905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 rot="5400000" flipH="1" flipV="1">
            <a:off x="3357554" y="2143116"/>
            <a:ext cx="1428760" cy="1428760"/>
          </a:xfrm>
          <a:prstGeom prst="line">
            <a:avLst/>
          </a:prstGeom>
          <a:ln w="1905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4714876" y="2143116"/>
            <a:ext cx="1428760" cy="1285884"/>
          </a:xfrm>
          <a:prstGeom prst="line">
            <a:avLst/>
          </a:prstGeom>
          <a:ln w="1905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 rot="16200000" flipH="1">
            <a:off x="3357554" y="3500438"/>
            <a:ext cx="2928958" cy="71438"/>
          </a:xfrm>
          <a:prstGeom prst="line">
            <a:avLst/>
          </a:prstGeom>
          <a:ln w="1905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Oval 36"/>
          <p:cNvSpPr/>
          <p:nvPr/>
        </p:nvSpPr>
        <p:spPr>
          <a:xfrm>
            <a:off x="5643570" y="3000372"/>
            <a:ext cx="914400" cy="9144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38" name="Oval 37"/>
          <p:cNvSpPr/>
          <p:nvPr/>
        </p:nvSpPr>
        <p:spPr>
          <a:xfrm>
            <a:off x="4286248" y="1785926"/>
            <a:ext cx="914400" cy="9144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39" name="Oval 38"/>
          <p:cNvSpPr/>
          <p:nvPr/>
        </p:nvSpPr>
        <p:spPr>
          <a:xfrm>
            <a:off x="3000364" y="3071810"/>
            <a:ext cx="914400" cy="9144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40" name="Oval 39"/>
          <p:cNvSpPr/>
          <p:nvPr/>
        </p:nvSpPr>
        <p:spPr>
          <a:xfrm>
            <a:off x="4357686" y="4429132"/>
            <a:ext cx="914400" cy="9144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Proofs of </a:t>
            </a:r>
            <a:r>
              <a:rPr lang="en-US" dirty="0" err="1" smtClean="0"/>
              <a:t>Turan’s</a:t>
            </a:r>
            <a:r>
              <a:rPr lang="en-US" dirty="0" smtClean="0"/>
              <a:t> theorem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Many different proofs.</a:t>
            </a:r>
          </a:p>
          <a:p>
            <a:r>
              <a:rPr lang="en-US" dirty="0" smtClean="0"/>
              <a:t>Use different techniques.</a:t>
            </a:r>
          </a:p>
          <a:p>
            <a:r>
              <a:rPr lang="en-US" dirty="0" smtClean="0"/>
              <a:t>Techniques useful in proving other results.</a:t>
            </a:r>
          </a:p>
          <a:p>
            <a:r>
              <a:rPr lang="en-US" dirty="0" smtClean="0"/>
              <a:t>Algorithmic applications.</a:t>
            </a:r>
          </a:p>
          <a:p>
            <a:r>
              <a:rPr lang="en-US" dirty="0" smtClean="0"/>
              <a:t>“BOOK” proofs.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Induction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result is trivial if  </a:t>
            </a:r>
            <a:r>
              <a:rPr lang="en-US" i="1" dirty="0" smtClean="0"/>
              <a:t>n</a:t>
            </a:r>
            <a:r>
              <a:rPr lang="en-US" dirty="0" smtClean="0"/>
              <a:t> &lt;= </a:t>
            </a:r>
            <a:r>
              <a:rPr lang="en-US" i="1" dirty="0" smtClean="0"/>
              <a:t>t</a:t>
            </a:r>
            <a:r>
              <a:rPr lang="en-US" dirty="0" smtClean="0"/>
              <a:t>-1.</a:t>
            </a:r>
          </a:p>
          <a:p>
            <a:r>
              <a:rPr lang="en-US" dirty="0" smtClean="0"/>
              <a:t>Suppose </a:t>
            </a:r>
            <a:r>
              <a:rPr lang="en-US" i="1" dirty="0" smtClean="0"/>
              <a:t>n</a:t>
            </a:r>
            <a:r>
              <a:rPr lang="en-US" dirty="0" smtClean="0"/>
              <a:t> &gt;= </a:t>
            </a:r>
            <a:r>
              <a:rPr lang="en-US" i="1" dirty="0" smtClean="0"/>
              <a:t>t</a:t>
            </a:r>
            <a:r>
              <a:rPr lang="en-US" dirty="0" smtClean="0"/>
              <a:t> and consider a graph </a:t>
            </a:r>
            <a:r>
              <a:rPr lang="en-US" i="1" dirty="0" smtClean="0"/>
              <a:t>G</a:t>
            </a:r>
            <a:r>
              <a:rPr lang="en-US" dirty="0" smtClean="0"/>
              <a:t> with maximum number of edges and no </a:t>
            </a:r>
            <a:r>
              <a:rPr lang="en-US" i="1" dirty="0" smtClean="0"/>
              <a:t>K</a:t>
            </a:r>
            <a:r>
              <a:rPr lang="en-US" i="1" baseline="-25000" dirty="0" smtClean="0"/>
              <a:t>t</a:t>
            </a:r>
            <a:r>
              <a:rPr lang="en-US" dirty="0" smtClean="0"/>
              <a:t>.</a:t>
            </a:r>
          </a:p>
          <a:p>
            <a:r>
              <a:rPr lang="en-US" i="1" dirty="0" smtClean="0"/>
              <a:t>G </a:t>
            </a:r>
            <a:r>
              <a:rPr lang="en-US" dirty="0" smtClean="0"/>
              <a:t>must contain a </a:t>
            </a:r>
            <a:r>
              <a:rPr lang="en-US" i="1" dirty="0" smtClean="0"/>
              <a:t>K</a:t>
            </a:r>
            <a:r>
              <a:rPr lang="en-US" i="1" baseline="-25000" dirty="0" smtClean="0"/>
              <a:t>t-1</a:t>
            </a:r>
            <a:r>
              <a:rPr lang="en-US" dirty="0" smtClean="0"/>
              <a:t>.</a:t>
            </a:r>
          </a:p>
          <a:p>
            <a:r>
              <a:rPr lang="en-US" dirty="0" smtClean="0"/>
              <a:t>Delete all vertices in </a:t>
            </a:r>
            <a:r>
              <a:rPr lang="en-US" i="1" dirty="0" smtClean="0"/>
              <a:t>K</a:t>
            </a:r>
            <a:r>
              <a:rPr lang="en-US" i="1" baseline="-25000" dirty="0" smtClean="0"/>
              <a:t>t-1</a:t>
            </a:r>
            <a:r>
              <a:rPr lang="en-US" dirty="0" smtClean="0"/>
              <a:t>.</a:t>
            </a:r>
          </a:p>
          <a:p>
            <a:r>
              <a:rPr lang="en-US" dirty="0" smtClean="0"/>
              <a:t>The remaining graph contains at most </a:t>
            </a:r>
          </a:p>
          <a:p>
            <a:pPr>
              <a:buNone/>
            </a:pPr>
            <a:r>
              <a:rPr lang="en-US" dirty="0" smtClean="0"/>
              <a:t>                                              edges.</a:t>
            </a:r>
            <a:endParaRPr lang="en-US" dirty="0"/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/>
        </p:nvGraphicFramePr>
        <p:xfrm>
          <a:off x="642910" y="4929198"/>
          <a:ext cx="4071966" cy="1000132"/>
        </p:xfrm>
        <a:graphic>
          <a:graphicData uri="http://schemas.openxmlformats.org/presentationml/2006/ole">
            <p:oleObj spid="_x0000_s3076" name="Equation" r:id="rId3" imgW="1218960" imgH="4572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Induction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No vertex outside </a:t>
            </a:r>
            <a:r>
              <a:rPr lang="en-US" i="1" dirty="0" smtClean="0"/>
              <a:t>K</a:t>
            </a:r>
            <a:r>
              <a:rPr lang="en-US" i="1" baseline="-25000" dirty="0" smtClean="0"/>
              <a:t>t-</a:t>
            </a:r>
            <a:r>
              <a:rPr lang="en-US" baseline="-25000" dirty="0" smtClean="0"/>
              <a:t>1 </a:t>
            </a:r>
            <a:r>
              <a:rPr lang="en-US" dirty="0" smtClean="0"/>
              <a:t>can be joined to all vertices of </a:t>
            </a:r>
            <a:r>
              <a:rPr lang="en-US" i="1" dirty="0" smtClean="0"/>
              <a:t>K</a:t>
            </a:r>
            <a:r>
              <a:rPr lang="en-US" i="1" baseline="-25000" dirty="0" smtClean="0"/>
              <a:t>t-</a:t>
            </a:r>
            <a:r>
              <a:rPr lang="en-US" baseline="-25000" dirty="0" smtClean="0"/>
              <a:t>1</a:t>
            </a:r>
            <a:r>
              <a:rPr lang="en-US" dirty="0" smtClean="0"/>
              <a:t>.</a:t>
            </a:r>
          </a:p>
          <a:p>
            <a:r>
              <a:rPr lang="en-US" dirty="0" smtClean="0"/>
              <a:t>Total number of edges is at most</a:t>
            </a:r>
            <a:endParaRPr lang="en-IN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1071538" y="3429000"/>
          <a:ext cx="7215238" cy="2928958"/>
        </p:xfrm>
        <a:graphic>
          <a:graphicData uri="http://schemas.openxmlformats.org/presentationml/2006/ole">
            <p:oleObj spid="_x0000_s21506" name="Equation" r:id="rId3" imgW="2781000" imgH="9396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868</TotalTime>
  <Words>1218</Words>
  <Application>Microsoft Office PowerPoint</Application>
  <PresentationFormat>On-screen Show (4:3)</PresentationFormat>
  <Paragraphs>155</Paragraphs>
  <Slides>33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33</vt:i4>
      </vt:variant>
    </vt:vector>
  </HeadingPairs>
  <TitlesOfParts>
    <vt:vector size="36" baseType="lpstr">
      <vt:lpstr>Office Theme</vt:lpstr>
      <vt:lpstr>Equation</vt:lpstr>
      <vt:lpstr>Microsoft Equation 3.0</vt:lpstr>
      <vt:lpstr>Extremal Graph Theory</vt:lpstr>
      <vt:lpstr>Basic Question</vt:lpstr>
      <vt:lpstr>Mantel’s Theorem (1906)</vt:lpstr>
      <vt:lpstr>Complete Bipartite graph</vt:lpstr>
      <vt:lpstr>Turan’s theorem (1941)</vt:lpstr>
      <vt:lpstr>Complete Multipartite Graph</vt:lpstr>
      <vt:lpstr>Proofs of Turan’s theorem</vt:lpstr>
      <vt:lpstr>Induction</vt:lpstr>
      <vt:lpstr>Induction</vt:lpstr>
      <vt:lpstr>Greedy algorithm</vt:lpstr>
      <vt:lpstr>Greedy algorithm</vt:lpstr>
      <vt:lpstr>Another Greedy Algorithm</vt:lpstr>
      <vt:lpstr>Another Greedy Algorithm</vt:lpstr>
      <vt:lpstr>Another Greedy Algorithm</vt:lpstr>
      <vt:lpstr>Erdős-Stone Theorem</vt:lpstr>
      <vt:lpstr>Erdős-Stone Theorem</vt:lpstr>
      <vt:lpstr>Four Cycle</vt:lpstr>
      <vt:lpstr>Four Cycle</vt:lpstr>
      <vt:lpstr>Four Cycle</vt:lpstr>
      <vt:lpstr>Matching</vt:lpstr>
      <vt:lpstr>Path</vt:lpstr>
      <vt:lpstr>Colored Edges</vt:lpstr>
      <vt:lpstr>Colored Triangles</vt:lpstr>
      <vt:lpstr>Colored Triangles</vt:lpstr>
      <vt:lpstr>Colored 4-Cliques</vt:lpstr>
      <vt:lpstr>Colored 4-Cliques</vt:lpstr>
      <vt:lpstr>General Case</vt:lpstr>
      <vt:lpstr>Colored Turan’s Theorem </vt:lpstr>
      <vt:lpstr>Star-coloring</vt:lpstr>
      <vt:lpstr>Star-coloring of K4</vt:lpstr>
      <vt:lpstr>Conjecture</vt:lpstr>
      <vt:lpstr>References</vt:lpstr>
      <vt:lpstr>Thank You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Extremal Graph Theory</dc:title>
  <dc:creator>A. A. Diwan</dc:creator>
  <cp:lastModifiedBy>A. A. Diwan</cp:lastModifiedBy>
  <cp:revision>61</cp:revision>
  <dcterms:created xsi:type="dcterms:W3CDTF">2010-01-03T02:59:08Z</dcterms:created>
  <dcterms:modified xsi:type="dcterms:W3CDTF">2010-02-25T16:32:27Z</dcterms:modified>
</cp:coreProperties>
</file>